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  <p:sldMasterId id="2147485871" r:id="rId2"/>
  </p:sldMasterIdLst>
  <p:notesMasterIdLst>
    <p:notesMasterId r:id="rId123"/>
  </p:notesMasterIdLst>
  <p:handoutMasterIdLst>
    <p:handoutMasterId r:id="rId124"/>
  </p:handoutMasterIdLst>
  <p:sldIdLst>
    <p:sldId id="1566" r:id="rId3"/>
    <p:sldId id="1695" r:id="rId4"/>
    <p:sldId id="1697" r:id="rId5"/>
    <p:sldId id="1568" r:id="rId6"/>
    <p:sldId id="1570" r:id="rId7"/>
    <p:sldId id="1569" r:id="rId8"/>
    <p:sldId id="1586" r:id="rId9"/>
    <p:sldId id="1585" r:id="rId10"/>
    <p:sldId id="1584" r:id="rId11"/>
    <p:sldId id="1583" r:id="rId12"/>
    <p:sldId id="1582" r:id="rId13"/>
    <p:sldId id="1581" r:id="rId14"/>
    <p:sldId id="1580" r:id="rId15"/>
    <p:sldId id="1579" r:id="rId16"/>
    <p:sldId id="1578" r:id="rId17"/>
    <p:sldId id="1577" r:id="rId18"/>
    <p:sldId id="1576" r:id="rId19"/>
    <p:sldId id="1575" r:id="rId20"/>
    <p:sldId id="1574" r:id="rId21"/>
    <p:sldId id="1573" r:id="rId22"/>
    <p:sldId id="1572" r:id="rId23"/>
    <p:sldId id="1571" r:id="rId24"/>
    <p:sldId id="1699" r:id="rId25"/>
    <p:sldId id="1700" r:id="rId26"/>
    <p:sldId id="1702" r:id="rId27"/>
    <p:sldId id="1703" r:id="rId28"/>
    <p:sldId id="1704" r:id="rId29"/>
    <p:sldId id="1705" r:id="rId30"/>
    <p:sldId id="1706" r:id="rId31"/>
    <p:sldId id="1660" r:id="rId32"/>
    <p:sldId id="1658" r:id="rId33"/>
    <p:sldId id="1659" r:id="rId34"/>
    <p:sldId id="1657" r:id="rId35"/>
    <p:sldId id="1661" r:id="rId36"/>
    <p:sldId id="1666" r:id="rId37"/>
    <p:sldId id="1665" r:id="rId38"/>
    <p:sldId id="1664" r:id="rId39"/>
    <p:sldId id="1663" r:id="rId40"/>
    <p:sldId id="1662" r:id="rId41"/>
    <p:sldId id="1707" r:id="rId42"/>
    <p:sldId id="1592" r:id="rId43"/>
    <p:sldId id="1591" r:id="rId44"/>
    <p:sldId id="1590" r:id="rId45"/>
    <p:sldId id="1589" r:id="rId46"/>
    <p:sldId id="1587" r:id="rId47"/>
    <p:sldId id="1588" r:id="rId48"/>
    <p:sldId id="1708" r:id="rId49"/>
    <p:sldId id="1628" r:id="rId50"/>
    <p:sldId id="1629" r:id="rId51"/>
    <p:sldId id="1630" r:id="rId52"/>
    <p:sldId id="1631" r:id="rId53"/>
    <p:sldId id="1685" r:id="rId54"/>
    <p:sldId id="1632" r:id="rId55"/>
    <p:sldId id="1709" r:id="rId56"/>
    <p:sldId id="1595" r:id="rId57"/>
    <p:sldId id="1593" r:id="rId58"/>
    <p:sldId id="1594" r:id="rId59"/>
    <p:sldId id="1669" r:id="rId60"/>
    <p:sldId id="1643" r:id="rId61"/>
    <p:sldId id="1642" r:id="rId62"/>
    <p:sldId id="1641" r:id="rId63"/>
    <p:sldId id="1640" r:id="rId64"/>
    <p:sldId id="1647" r:id="rId65"/>
    <p:sldId id="1646" r:id="rId66"/>
    <p:sldId id="1645" r:id="rId67"/>
    <p:sldId id="1644" r:id="rId68"/>
    <p:sldId id="1651" r:id="rId69"/>
    <p:sldId id="1650" r:id="rId70"/>
    <p:sldId id="1649" r:id="rId71"/>
    <p:sldId id="1648" r:id="rId72"/>
    <p:sldId id="1667" r:id="rId73"/>
    <p:sldId id="1668" r:id="rId74"/>
    <p:sldId id="1710" r:id="rId75"/>
    <p:sldId id="1596" r:id="rId76"/>
    <p:sldId id="1597" r:id="rId77"/>
    <p:sldId id="1711" r:id="rId78"/>
    <p:sldId id="1598" r:id="rId79"/>
    <p:sldId id="1599" r:id="rId80"/>
    <p:sldId id="1600" r:id="rId81"/>
    <p:sldId id="1601" r:id="rId82"/>
    <p:sldId id="1602" r:id="rId83"/>
    <p:sldId id="1603" r:id="rId84"/>
    <p:sldId id="1604" r:id="rId85"/>
    <p:sldId id="1607" r:id="rId86"/>
    <p:sldId id="1606" r:id="rId87"/>
    <p:sldId id="1605" r:id="rId88"/>
    <p:sldId id="1712" r:id="rId89"/>
    <p:sldId id="1610" r:id="rId90"/>
    <p:sldId id="1609" r:id="rId91"/>
    <p:sldId id="1608" r:id="rId92"/>
    <p:sldId id="1611" r:id="rId93"/>
    <p:sldId id="1612" r:id="rId94"/>
    <p:sldId id="1613" r:id="rId95"/>
    <p:sldId id="1614" r:id="rId96"/>
    <p:sldId id="1615" r:id="rId97"/>
    <p:sldId id="1616" r:id="rId98"/>
    <p:sldId id="1619" r:id="rId99"/>
    <p:sldId id="1617" r:id="rId100"/>
    <p:sldId id="1618" r:id="rId101"/>
    <p:sldId id="1713" r:id="rId102"/>
    <p:sldId id="1670" r:id="rId103"/>
    <p:sldId id="1671" r:id="rId104"/>
    <p:sldId id="1673" r:id="rId105"/>
    <p:sldId id="1672" r:id="rId106"/>
    <p:sldId id="1682" r:id="rId107"/>
    <p:sldId id="1681" r:id="rId108"/>
    <p:sldId id="1680" r:id="rId109"/>
    <p:sldId id="1679" r:id="rId110"/>
    <p:sldId id="1678" r:id="rId111"/>
    <p:sldId id="1675" r:id="rId112"/>
    <p:sldId id="1689" r:id="rId113"/>
    <p:sldId id="1688" r:id="rId114"/>
    <p:sldId id="1687" r:id="rId115"/>
    <p:sldId id="1691" r:id="rId116"/>
    <p:sldId id="1690" r:id="rId117"/>
    <p:sldId id="1683" r:id="rId118"/>
    <p:sldId id="1694" r:id="rId119"/>
    <p:sldId id="1693" r:id="rId120"/>
    <p:sldId id="1692" r:id="rId121"/>
    <p:sldId id="1450" r:id="rId122"/>
  </p:sldIdLst>
  <p:sldSz cx="9144000" cy="6858000" type="screen4x3"/>
  <p:notesSz cx="7315200" cy="9601200"/>
  <p:custDataLst>
    <p:tags r:id="rId125"/>
  </p:custDataLst>
  <p:defaultTextStyle>
    <a:defPPr>
      <a:defRPr lang="ko-KR"/>
    </a:defPPr>
    <a:lvl1pPr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E9E9F3"/>
    <a:srgbClr val="E6EFE6"/>
    <a:srgbClr val="33CC33"/>
    <a:srgbClr val="FFFF66"/>
    <a:srgbClr val="B9251B"/>
    <a:srgbClr val="9C3C1A"/>
    <a:srgbClr val="3333CC"/>
    <a:srgbClr val="3366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233" autoAdjust="0"/>
  </p:normalViewPr>
  <p:slideViewPr>
    <p:cSldViewPr>
      <p:cViewPr varScale="1">
        <p:scale>
          <a:sx n="68" d="100"/>
          <a:sy n="68" d="100"/>
        </p:scale>
        <p:origin x="1257" y="33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5886"/>
    </p:cViewPr>
  </p:sorterViewPr>
  <p:notesViewPr>
    <p:cSldViewPr>
      <p:cViewPr varScale="1">
        <p:scale>
          <a:sx n="100" d="100"/>
          <a:sy n="100" d="100"/>
        </p:scale>
        <p:origin x="-1878" y="-108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notesMaster" Target="notesMasters/notesMaster1.xml"/><Relationship Id="rId128" Type="http://schemas.openxmlformats.org/officeDocument/2006/relationships/theme" Target="theme/theme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2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handoutMaster" Target="handoutMasters/handoutMaster1.xml"/><Relationship Id="rId12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tags" Target="tags/tag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fld id="{B6C503CB-6D44-47FD-A58F-462A844ED41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80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60888"/>
            <a:ext cx="585470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fld id="{46D64642-B3BC-43EF-8F5C-31ABC6FA0CCC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MS PGothic" pitchFamily="34" charset="-128"/>
        <a:cs typeface="Gulim" charset="0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39F2BB3C-212C-4497-AB7E-5AD22F93BE7E}" type="slidenum">
              <a:rPr lang="en-US" altLang="ko-KR" smtClean="0">
                <a:ea typeface="Gulim" pitchFamily="34" charset="-127"/>
              </a:rPr>
              <a:pPr>
                <a:spcBef>
                  <a:spcPct val="0"/>
                </a:spcBef>
              </a:pPr>
              <a:t>1</a:t>
            </a:fld>
            <a:endParaRPr lang="en-US" altLang="ko-KR">
              <a:ea typeface="Gulim" pitchFamily="34" charset="-127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dirty="0">
              <a:latin typeface="Gulim" pitchFamily="34" charset="-127"/>
              <a:cs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783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6137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H="1">
            <a:off x="7308850" y="1066800"/>
            <a:ext cx="6350" cy="3586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ＭＳ Ｐゴシック" pitchFamily="34" charset="-128"/>
            </a:endParaRPr>
          </a:p>
        </p:txBody>
      </p:sp>
      <p:sp>
        <p:nvSpPr>
          <p:cNvPr id="5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ＭＳ Ｐゴシック" pitchFamily="34" charset="-128"/>
            </a:endParaRP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Date Placeholder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algn="ctr">
              <a:defRPr sz="1000" b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1000" smtClean="0">
                <a:solidFill>
                  <a:schemeClr val="tx1"/>
                </a:solidFill>
              </a:defRPr>
            </a:lvl1pPr>
          </a:lstStyle>
          <a:p>
            <a:fld id="{4B6BA650-A49D-4843-8459-9AF3B9AADF0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29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4218692F-FFF6-4FE6-AABC-AF8830BFBD6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4753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115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115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5493D9B1-7C76-4816-9518-7CFFF173313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4229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281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823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096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310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678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876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634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58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fld id="{5DA91A44-D592-4642-A7E6-ACB89ABCC2E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67666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1959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3948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200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708E9CAF-DCBE-4247-8B2B-F7A04DE2A6C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8002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fld id="{0A297244-6EF0-4E73-B2AA-CF6C125D419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0138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fld id="{D632CEB3-3392-4236-B553-2564BDDD802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957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462FDEDB-5E24-4ABA-AB90-E2EFF2815D4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4315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0FADC40F-58A0-4E68-A7B2-75898AD4C3A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38022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67C899A0-0FD5-48A4-9FFA-1C078B229CC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0977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4DC62CB5-54A5-4CCE-B6C5-45E76ABD81A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253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7200" y="122238"/>
            <a:ext cx="82296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Rectangle 4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908050"/>
            <a:ext cx="8229600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2887" name="Rectangle 7"/>
          <p:cNvSpPr>
            <a:spLocks noGrp="1" noChangeArrowheads="1"/>
          </p:cNvSpPr>
          <p:nvPr>
            <p:ph type="sldNum" sz="quarter" idx="4"/>
            <p:custDataLst>
              <p:tags r:id="rId15"/>
            </p:custDataLst>
          </p:nvPr>
        </p:nvSpPr>
        <p:spPr bwMode="auto">
          <a:xfrm>
            <a:off x="6902450" y="115888"/>
            <a:ext cx="21336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bg1"/>
                </a:solidFill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cxnSp>
        <p:nvCxnSpPr>
          <p:cNvPr id="2053" name="Straight Connector 2"/>
          <p:cNvCxnSpPr>
            <a:cxnSpLocks noChangeShapeType="1"/>
          </p:cNvCxnSpPr>
          <p:nvPr userDrawn="1"/>
        </p:nvCxnSpPr>
        <p:spPr bwMode="auto">
          <a:xfrm>
            <a:off x="395288" y="836613"/>
            <a:ext cx="8353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60" r:id="rId1"/>
    <p:sldLayoutId id="2147485861" r:id="rId2"/>
    <p:sldLayoutId id="2147485862" r:id="rId3"/>
    <p:sldLayoutId id="2147485863" r:id="rId4"/>
    <p:sldLayoutId id="2147485864" r:id="rId5"/>
    <p:sldLayoutId id="2147485865" r:id="rId6"/>
    <p:sldLayoutId id="2147485866" r:id="rId7"/>
    <p:sldLayoutId id="2147485867" r:id="rId8"/>
    <p:sldLayoutId id="2147485868" r:id="rId9"/>
    <p:sldLayoutId id="2147485869" r:id="rId10"/>
    <p:sldLayoutId id="2147485870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+mj-lt"/>
          <a:ea typeface="MS PGothic" pitchFamily="34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0033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  <a:ea typeface="MS PGothic" pitchFamily="34" charset="-128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Char char="o"/>
        <a:defRPr sz="2300">
          <a:solidFill>
            <a:schemeClr val="tx1"/>
          </a:solidFill>
          <a:latin typeface="+mn-lt"/>
          <a:ea typeface="MS PGothic" pitchFamily="34" charset="-128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B10D8-0BE5-4D28-BF2D-E8895FE3EFC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36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72" r:id="rId1"/>
    <p:sldLayoutId id="2147485873" r:id="rId2"/>
    <p:sldLayoutId id="2147485874" r:id="rId3"/>
    <p:sldLayoutId id="2147485875" r:id="rId4"/>
    <p:sldLayoutId id="2147485876" r:id="rId5"/>
    <p:sldLayoutId id="2147485877" r:id="rId6"/>
    <p:sldLayoutId id="2147485878" r:id="rId7"/>
    <p:sldLayoutId id="2147485879" r:id="rId8"/>
    <p:sldLayoutId id="2147485880" r:id="rId9"/>
    <p:sldLayoutId id="2147485881" r:id="rId10"/>
    <p:sldLayoutId id="21474858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ccf.org.cn/xspj/gyml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14625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5"/>
          <p:cNvSpPr>
            <a:spLocks noRot="1" noChangeArrowheads="1"/>
          </p:cNvSpPr>
          <p:nvPr/>
        </p:nvSpPr>
        <p:spPr bwMode="auto">
          <a:xfrm>
            <a:off x="0" y="188640"/>
            <a:ext cx="914400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000" dirty="0">
                <a:solidFill>
                  <a:srgbClr val="000099"/>
                </a:solidFill>
                <a:ea typeface="黑体" pitchFamily="2" charset="-122"/>
                <a:cs typeface="Arial" panose="020B0604020202020204" pitchFamily="34" charset="0"/>
              </a:rPr>
              <a:t>Design and Analysis of Algorithms</a:t>
            </a:r>
          </a:p>
          <a:p>
            <a:pPr algn="ctr"/>
            <a:r>
              <a:rPr lang="en-US" altLang="zh-CN" sz="3600" dirty="0">
                <a:solidFill>
                  <a:srgbClr val="000099"/>
                </a:solidFill>
                <a:ea typeface="黑体" pitchFamily="2" charset="-122"/>
                <a:cs typeface="Arial" panose="020B0604020202020204" pitchFamily="34" charset="0"/>
              </a:rPr>
              <a:t>Lecture 2: Asymptotic Notations and Recurrences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BE85A26-B700-429D-B6BF-5A272C1CDC42}"/>
              </a:ext>
            </a:extLst>
          </p:cNvPr>
          <p:cNvSpPr/>
          <p:nvPr/>
        </p:nvSpPr>
        <p:spPr>
          <a:xfrm>
            <a:off x="3061939" y="3275112"/>
            <a:ext cx="30201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4"/>
              </a:rPr>
              <a:t>https://www.ccf.org.cn/xspj/gyml/</a:t>
            </a:r>
            <a:endParaRPr lang="zh-CN" altLang="en-US" dirty="0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2249CFE3-5676-4E5A-AEED-DA4B895CB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25144"/>
            <a:ext cx="9144000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 err="1">
                <a:solidFill>
                  <a:srgbClr val="000099"/>
                </a:solidFill>
                <a:ea typeface="黑体" pitchFamily="2" charset="-122"/>
                <a:cs typeface="Arial" panose="020B0604020202020204" pitchFamily="34" charset="0"/>
              </a:rPr>
              <a:t>Ke</a:t>
            </a:r>
            <a:r>
              <a:rPr lang="en-US" altLang="zh-CN" sz="3200" dirty="0">
                <a:solidFill>
                  <a:srgbClr val="000099"/>
                </a:solidFill>
                <a:ea typeface="黑体" pitchFamily="2" charset="-122"/>
                <a:cs typeface="Arial" panose="020B0604020202020204" pitchFamily="34" charset="0"/>
              </a:rPr>
              <a:t> Xu and Yongxin Tong </a:t>
            </a:r>
          </a:p>
          <a:p>
            <a:pPr marL="342900" indent="-342900" algn="ctr">
              <a:lnSpc>
                <a:spcPct val="120000"/>
              </a:lnSpc>
              <a:spcBef>
                <a:spcPts val="0"/>
              </a:spcBef>
            </a:pPr>
            <a:r>
              <a:rPr lang="en-US" altLang="zh-CN" sz="32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32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许可 与 童咏昕</a:t>
            </a:r>
            <a:r>
              <a:rPr lang="en-US" altLang="zh-CN" sz="32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 marL="342900" indent="-342900" algn="ctr">
              <a:lnSpc>
                <a:spcPct val="120000"/>
              </a:lnSpc>
              <a:spcBef>
                <a:spcPts val="0"/>
              </a:spcBef>
            </a:pPr>
            <a:endParaRPr lang="en-US" altLang="zh-CN" sz="600" b="0" dirty="0">
              <a:solidFill>
                <a:srgbClr val="000099"/>
              </a:solidFill>
              <a:ea typeface="黑体" pitchFamily="2" charset="-122"/>
              <a:cs typeface="Arial" panose="020B0604020202020204" pitchFamily="34" charset="0"/>
            </a:endParaRPr>
          </a:p>
          <a:p>
            <a:pPr marL="342900" indent="-342900" algn="ctr">
              <a:lnSpc>
                <a:spcPct val="120000"/>
              </a:lnSpc>
              <a:spcBef>
                <a:spcPts val="0"/>
              </a:spcBef>
            </a:pPr>
            <a:r>
              <a:rPr lang="en-US" altLang="zh-CN" sz="2800" b="0" dirty="0">
                <a:solidFill>
                  <a:srgbClr val="000099"/>
                </a:solidFill>
                <a:ea typeface="黑体" pitchFamily="2" charset="-122"/>
                <a:cs typeface="Arial" panose="020B0604020202020204" pitchFamily="34" charset="0"/>
              </a:rPr>
              <a:t>School of CSE, </a:t>
            </a:r>
            <a:r>
              <a:rPr lang="en-US" altLang="zh-CN" sz="2800" b="0" dirty="0" err="1">
                <a:solidFill>
                  <a:srgbClr val="000099"/>
                </a:solidFill>
                <a:ea typeface="黑体" pitchFamily="2" charset="-122"/>
                <a:cs typeface="Arial" panose="020B0604020202020204" pitchFamily="34" charset="0"/>
              </a:rPr>
              <a:t>Beihang</a:t>
            </a:r>
            <a:r>
              <a:rPr lang="en-US" altLang="zh-CN" sz="2800" b="0" dirty="0">
                <a:solidFill>
                  <a:srgbClr val="000099"/>
                </a:solidFill>
                <a:ea typeface="黑体" pitchFamily="2" charset="-122"/>
                <a:cs typeface="Arial" panose="020B0604020202020204" pitchFamily="34" charset="0"/>
              </a:rPr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3063460316"/>
      </p:ext>
    </p:extLst>
  </p:cSld>
  <p:clrMapOvr>
    <a:masterClrMapping/>
  </p:clrMapOvr>
  <p:transition spd="slow" advTm="28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Big-Oh: More Examples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1+4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func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5846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Asymptotic Notations 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（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渐近记号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</a:rPr>
              <a:t>Big-Oh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</a:rPr>
              <a:t>Big-Omega 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</a:rPr>
              <a:t>Big-Theta 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</a:rPr>
              <a:t>Algorithm Design and Algorithm Turing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Solving Recurrences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</a:rPr>
              <a:t>Recursion-tree Method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（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递归树法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2800" dirty="0">
              <a:solidFill>
                <a:schemeClr val="bg1">
                  <a:lumMod val="75000"/>
                </a:schemeClr>
              </a:solidFill>
            </a:endParaRP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</a:rPr>
              <a:t>Substitution Method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（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代入法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替代法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2800" dirty="0">
              <a:solidFill>
                <a:schemeClr val="bg1">
                  <a:lumMod val="75000"/>
                </a:schemeClr>
              </a:solidFill>
            </a:endParaRP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Master Method and Master Theorem (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主方法</a:t>
            </a:r>
            <a:r>
              <a:rPr lang="en-US" altLang="zh-CN" sz="28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Outline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8041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4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for some constant a &gt; 0, b &gt; 1 and d </a:t>
                </a:r>
                <a:r>
                  <a:rPr lang="zh-CN" altLang="en-US" sz="2400" dirty="0"/>
                  <a:t>≥ </a:t>
                </a:r>
                <a:r>
                  <a:rPr lang="en-US" altLang="zh-CN" sz="2400" dirty="0"/>
                  <a:t>0, then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func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Master Theorem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8129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4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for some constant a &gt; 0, b &gt; 1 and d </a:t>
                </a:r>
                <a:r>
                  <a:rPr lang="zh-CN" altLang="en-US" sz="2400" dirty="0"/>
                  <a:t>≥ </a:t>
                </a:r>
                <a:r>
                  <a:rPr lang="en-US" altLang="zh-CN" sz="2400" dirty="0"/>
                  <a:t>0, then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func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marL="0" indent="0" algn="just" eaLnBrk="1" hangingPunct="1">
                  <a:buNone/>
                </a:pPr>
                <a:r>
                  <a:rPr lang="en-US" altLang="zh-CN" sz="2400" dirty="0"/>
                  <a:t>For the sake of convenience, we assume that </a:t>
                </a:r>
                <a:r>
                  <a:rPr lang="en-US" altLang="zh-CN" sz="2400" i="1" dirty="0"/>
                  <a:t>n</a:t>
                </a:r>
                <a:r>
                  <a:rPr lang="en-US" altLang="zh-CN" sz="2400" dirty="0"/>
                  <a:t> is a power of </a:t>
                </a:r>
                <a:r>
                  <a:rPr lang="en-US" altLang="zh-CN" sz="2400" i="1" dirty="0"/>
                  <a:t>b</a:t>
                </a:r>
                <a:r>
                  <a:rPr lang="en-US" altLang="zh-CN" sz="2400" dirty="0"/>
                  <a:t>. This will not influence the final bound in any important way—</a:t>
                </a:r>
                <a:r>
                  <a:rPr lang="en-US" altLang="zh-CN" sz="2400" i="1" dirty="0"/>
                  <a:t>n</a:t>
                </a:r>
                <a:r>
                  <a:rPr lang="en-US" altLang="zh-CN" sz="2400" dirty="0"/>
                  <a:t> is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at most a multiplicative factor of b </a:t>
                </a:r>
                <a:r>
                  <a:rPr lang="en-US" altLang="zh-CN" sz="2400" dirty="0"/>
                  <a:t>away from some power of </a:t>
                </a:r>
                <a:r>
                  <a:rPr lang="en-US" altLang="zh-CN" sz="2400" i="1" dirty="0"/>
                  <a:t>b</a:t>
                </a:r>
                <a:r>
                  <a:rPr lang="en-US" altLang="zh-CN" sz="2400" dirty="0"/>
                  <a:t>—and it will allow us to ignore the rounding effect in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⌈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3"/>
                <a:stretch>
                  <a:fillRect l="-1111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Proof of the Master Theorem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0163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Proof of the Master Theorem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39" y="980727"/>
            <a:ext cx="6939377" cy="5112569"/>
          </a:xfrm>
        </p:spPr>
      </p:pic>
      <p:sp>
        <p:nvSpPr>
          <p:cNvPr id="5" name="AutoShape 30"/>
          <p:cNvSpPr>
            <a:spLocks noChangeArrowheads="1"/>
          </p:cNvSpPr>
          <p:nvPr/>
        </p:nvSpPr>
        <p:spPr bwMode="auto">
          <a:xfrm>
            <a:off x="4716016" y="3356992"/>
            <a:ext cx="2781398" cy="864096"/>
          </a:xfrm>
          <a:prstGeom prst="wedgeRoundRectCallout">
            <a:avLst>
              <a:gd name="adj1" fmla="val 51809"/>
              <a:gd name="adj2" fmla="val -80068"/>
              <a:gd name="adj3" fmla="val 16667"/>
            </a:avLst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/>
          <a:p>
            <a:pPr algn="just" eaLnBrk="1" hangingPunct="1"/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递归的每层以“因子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”的速度下降！</a:t>
            </a:r>
            <a:endParaRPr lang="en-US" altLang="zh-TW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 bwMode="auto">
              <a:xfrm>
                <a:off x="446856" y="6093296"/>
                <a:ext cx="8229600" cy="72008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txBody>
              <a:bodyPr anchor="ctr"/>
              <a:lstStyle/>
              <a:p>
                <a:pPr algn="just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e>
                      </m:d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ea typeface="黑体" pitchFamily="2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6856" y="6093296"/>
                <a:ext cx="8229600" cy="720080"/>
              </a:xfrm>
              <a:prstGeom prst="rect">
                <a:avLst/>
              </a:prstGeom>
              <a:blipFill>
                <a:blip r:embed="rId3"/>
                <a:stretch>
                  <a:fillRect b="-8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38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4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for some constant a &gt; 0, b &gt; 1 and d </a:t>
                </a:r>
                <a:r>
                  <a:rPr lang="zh-CN" altLang="en-US" sz="2400" dirty="0"/>
                  <a:t>≥ </a:t>
                </a:r>
                <a:r>
                  <a:rPr lang="en-US" altLang="zh-CN" sz="2400" dirty="0"/>
                  <a:t>0, then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func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algn="just" eaLnBrk="1" hangingPunct="1"/>
                <a:r>
                  <a:rPr lang="en-US" altLang="zh-CN" sz="2400" dirty="0"/>
                  <a:t>The size of the </a:t>
                </a:r>
                <a:r>
                  <a:rPr lang="en-US" altLang="zh-CN" sz="2400" dirty="0" err="1"/>
                  <a:t>subproblems</a:t>
                </a:r>
                <a:r>
                  <a:rPr lang="en-US" altLang="zh-CN" sz="2400" dirty="0"/>
                  <a:t> decreases by a factor of b with each level of recursion, and therefore reaches the base case after </a:t>
                </a:r>
                <a:r>
                  <a:rPr lang="en-US" altLang="zh-CN" sz="2400" dirty="0" err="1">
                    <a:solidFill>
                      <a:srgbClr val="FF0000"/>
                    </a:solidFill>
                  </a:rPr>
                  <a:t>log</a:t>
                </a:r>
                <a:r>
                  <a:rPr lang="en-US" altLang="zh-CN" sz="2400" baseline="-25000" dirty="0" err="1">
                    <a:solidFill>
                      <a:srgbClr val="FF0000"/>
                    </a:solidFill>
                  </a:rPr>
                  <a:t>b</a:t>
                </a:r>
                <a:r>
                  <a:rPr lang="en-US" altLang="zh-CN" sz="2400" dirty="0" err="1">
                    <a:solidFill>
                      <a:srgbClr val="FF0000"/>
                    </a:solidFill>
                  </a:rPr>
                  <a:t>n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 levels</a:t>
                </a:r>
                <a:r>
                  <a:rPr lang="en-US" altLang="zh-CN" sz="2400" dirty="0"/>
                  <a:t>. This is the height of the recursion tree.</a:t>
                </a:r>
              </a:p>
              <a:p>
                <a:pPr algn="just" eaLnBrk="1" hangingPunct="1"/>
                <a:r>
                  <a:rPr lang="en-US" altLang="zh-CN" sz="2400" dirty="0"/>
                  <a:t>The k-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level of the tree is made up of </a:t>
                </a:r>
                <a:r>
                  <a:rPr lang="en-US" altLang="zh-CN" sz="2400" dirty="0" err="1">
                    <a:solidFill>
                      <a:srgbClr val="FF0000"/>
                    </a:solidFill>
                  </a:rPr>
                  <a:t>a</a:t>
                </a:r>
                <a:r>
                  <a:rPr lang="en-US" altLang="zh-CN" sz="2400" baseline="30000" dirty="0" err="1">
                    <a:solidFill>
                      <a:srgbClr val="FF0000"/>
                    </a:solidFill>
                  </a:rPr>
                  <a:t>k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dirty="0" err="1">
                    <a:solidFill>
                      <a:srgbClr val="FF0000"/>
                    </a:solidFill>
                  </a:rPr>
                  <a:t>subproblems</a:t>
                </a:r>
                <a:r>
                  <a:rPr lang="en-US" altLang="zh-CN" sz="2400" dirty="0"/>
                  <a:t>, each of size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n/</a:t>
                </a:r>
                <a:r>
                  <a:rPr lang="en-US" altLang="zh-CN" sz="2400" dirty="0" err="1">
                    <a:solidFill>
                      <a:srgbClr val="FF0000"/>
                    </a:solidFill>
                  </a:rPr>
                  <a:t>b</a:t>
                </a:r>
                <a:r>
                  <a:rPr lang="en-US" altLang="zh-CN" sz="2400" baseline="30000" dirty="0" err="1">
                    <a:solidFill>
                      <a:srgbClr val="FF0000"/>
                    </a:solidFill>
                  </a:rPr>
                  <a:t>k</a:t>
                </a:r>
                <a:endParaRPr lang="en-US" altLang="zh-CN" sz="2400" baseline="30000" dirty="0">
                  <a:solidFill>
                    <a:srgbClr val="FF0000"/>
                  </a:solidFill>
                </a:endParaRPr>
              </a:p>
              <a:p>
                <a:pPr eaLnBrk="1" hangingPunct="1"/>
                <a:r>
                  <a:rPr lang="en-US" altLang="zh-CN" sz="2400" dirty="0"/>
                  <a:t>The total work done at this level is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r="-1778" b="-2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Proof of the Master Theorem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3169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400" dirty="0"/>
                  <a:t>It comes down to the following three cases.</a:t>
                </a:r>
              </a:p>
              <a:p>
                <a:pPr eaLnBrk="1" hangingPunct="1"/>
                <a:r>
                  <a:rPr lang="en-US" altLang="zh-CN" sz="2400" b="1" dirty="0"/>
                  <a:t>The ratio a/</a:t>
                </a:r>
                <a:r>
                  <a:rPr lang="en-US" altLang="zh-CN" sz="2400" b="1" dirty="0" err="1"/>
                  <a:t>b</a:t>
                </a:r>
                <a:r>
                  <a:rPr lang="en-US" altLang="zh-CN" sz="2400" b="1" baseline="30000" dirty="0" err="1"/>
                  <a:t>d</a:t>
                </a:r>
                <a:r>
                  <a:rPr lang="en-US" altLang="zh-CN" sz="2400" b="1" dirty="0"/>
                  <a:t> is less than 1 ( a/</a:t>
                </a:r>
                <a:r>
                  <a:rPr lang="en-US" altLang="zh-CN" sz="2400" b="1" dirty="0" err="1"/>
                  <a:t>b</a:t>
                </a:r>
                <a:r>
                  <a:rPr lang="en-US" altLang="zh-CN" sz="2400" b="1" baseline="30000" dirty="0" err="1"/>
                  <a:t>d</a:t>
                </a:r>
                <a:r>
                  <a:rPr lang="en-US" altLang="zh-CN" sz="2400" b="1" baseline="30000" dirty="0"/>
                  <a:t> </a:t>
                </a:r>
                <a:r>
                  <a:rPr lang="en-US" altLang="zh-CN" sz="2400" b="1" dirty="0"/>
                  <a:t>&lt;1)</a:t>
                </a:r>
                <a:r>
                  <a:rPr lang="en-US" altLang="zh-CN" sz="2400" dirty="0"/>
                  <a:t>.</a:t>
                </a:r>
                <a:br>
                  <a:rPr lang="en-US" altLang="zh-CN" sz="2400" dirty="0"/>
                </a:br>
                <a:r>
                  <a:rPr lang="en-US" altLang="zh-CN" sz="2400" dirty="0"/>
                  <a:t>Then the series is decreasing, and its sum is just given by its first term,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Proof of the Master theorem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31620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400" dirty="0"/>
                  <a:t>It comes down to the following three cases.</a:t>
                </a:r>
              </a:p>
              <a:p>
                <a:pPr eaLnBrk="1" hangingPunct="1"/>
                <a:r>
                  <a:rPr lang="en-US" altLang="zh-CN" sz="2400" b="1" dirty="0"/>
                  <a:t>The ratio a/</a:t>
                </a:r>
                <a:r>
                  <a:rPr lang="en-US" altLang="zh-CN" sz="2400" b="1" dirty="0" err="1"/>
                  <a:t>b</a:t>
                </a:r>
                <a:r>
                  <a:rPr lang="en-US" altLang="zh-CN" sz="2400" b="1" baseline="30000" dirty="0" err="1"/>
                  <a:t>d</a:t>
                </a:r>
                <a:r>
                  <a:rPr lang="en-US" altLang="zh-CN" sz="2400" b="1" dirty="0"/>
                  <a:t> is less than 1 ( a/</a:t>
                </a:r>
                <a:r>
                  <a:rPr lang="en-US" altLang="zh-CN" sz="2400" b="1" dirty="0" err="1"/>
                  <a:t>b</a:t>
                </a:r>
                <a:r>
                  <a:rPr lang="en-US" altLang="zh-CN" sz="2400" b="1" baseline="30000" dirty="0" err="1"/>
                  <a:t>d</a:t>
                </a:r>
                <a:r>
                  <a:rPr lang="en-US" altLang="zh-CN" sz="2400" b="1" baseline="30000" dirty="0"/>
                  <a:t> </a:t>
                </a:r>
                <a:r>
                  <a:rPr lang="en-US" altLang="zh-CN" sz="2400" b="1" dirty="0"/>
                  <a:t>&lt;1)</a:t>
                </a:r>
                <a:r>
                  <a:rPr lang="en-US" altLang="zh-CN" sz="2400" dirty="0"/>
                  <a:t>.</a:t>
                </a:r>
                <a:br>
                  <a:rPr lang="en-US" altLang="zh-CN" sz="2400" dirty="0"/>
                </a:br>
                <a:r>
                  <a:rPr lang="en-US" altLang="zh-CN" sz="2400" dirty="0"/>
                  <a:t>Then the series is decreasing, and its sum is just given by its first term,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eaLnBrk="1" hangingPunct="1"/>
                <a:r>
                  <a:rPr lang="en-US" altLang="zh-CN" sz="2400" b="1" dirty="0"/>
                  <a:t>The ratio a/</a:t>
                </a:r>
                <a:r>
                  <a:rPr lang="en-US" altLang="zh-CN" sz="2400" b="1" dirty="0" err="1"/>
                  <a:t>b</a:t>
                </a:r>
                <a:r>
                  <a:rPr lang="en-US" altLang="zh-CN" sz="2400" b="1" baseline="30000" dirty="0" err="1"/>
                  <a:t>d</a:t>
                </a:r>
                <a:r>
                  <a:rPr lang="en-US" altLang="zh-CN" sz="2400" b="1" dirty="0"/>
                  <a:t> is greater than 1 ( a/</a:t>
                </a:r>
                <a:r>
                  <a:rPr lang="en-US" altLang="zh-CN" sz="2400" b="1" dirty="0" err="1"/>
                  <a:t>b</a:t>
                </a:r>
                <a:r>
                  <a:rPr lang="en-US" altLang="zh-CN" sz="2400" b="1" baseline="30000" dirty="0" err="1"/>
                  <a:t>d</a:t>
                </a:r>
                <a:r>
                  <a:rPr lang="en-US" altLang="zh-CN" sz="2400" b="1" baseline="30000" dirty="0"/>
                  <a:t> </a:t>
                </a:r>
                <a:r>
                  <a:rPr lang="en-US" altLang="zh-CN" sz="2400" b="1" dirty="0"/>
                  <a:t>&gt;1)</a:t>
                </a:r>
                <a:r>
                  <a:rPr lang="en-US" altLang="zh-CN" sz="2400" dirty="0"/>
                  <a:t>.</a:t>
                </a:r>
                <a:br>
                  <a:rPr lang="en-US" altLang="zh-CN" sz="2400" dirty="0"/>
                </a:br>
                <a:r>
                  <a:rPr lang="en-US" altLang="zh-CN" sz="2400" dirty="0"/>
                  <a:t>The series is increasing and its sum is given by its last term,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lang="en-US" altLang="zh-CN" sz="2400" dirty="0"/>
                  <a:t>: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p>
                                          <m:func>
                                            <m:funcPr>
                                              <m:ctrl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sSub>
                                                <m:sSubPr>
                                                  <m:ctrlPr>
                                                    <a:rPr lang="en-US" altLang="zh-CN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2400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log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sub>
                                              </m:sSub>
                                            </m:fName>
                                            <m:e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func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e>
                          </m:d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e>
                          </m:d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Proof of the Master theorem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683568" y="4581128"/>
            <a:ext cx="127444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843808" y="3789040"/>
            <a:ext cx="5544616" cy="10584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7854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400" dirty="0"/>
                  <a:t>It comes down to the following three cases.</a:t>
                </a:r>
              </a:p>
              <a:p>
                <a:pPr eaLnBrk="1" hangingPunct="1"/>
                <a:r>
                  <a:rPr lang="en-US" altLang="zh-CN" sz="2400" b="1" dirty="0"/>
                  <a:t>The ratio a/</a:t>
                </a:r>
                <a:r>
                  <a:rPr lang="en-US" altLang="zh-CN" sz="2400" b="1" dirty="0" err="1"/>
                  <a:t>b</a:t>
                </a:r>
                <a:r>
                  <a:rPr lang="en-US" altLang="zh-CN" sz="2400" b="1" baseline="30000" dirty="0" err="1"/>
                  <a:t>d</a:t>
                </a:r>
                <a:r>
                  <a:rPr lang="en-US" altLang="zh-CN" sz="2400" b="1" dirty="0"/>
                  <a:t> is less than 1 ( a/</a:t>
                </a:r>
                <a:r>
                  <a:rPr lang="en-US" altLang="zh-CN" sz="2400" b="1" dirty="0" err="1"/>
                  <a:t>b</a:t>
                </a:r>
                <a:r>
                  <a:rPr lang="en-US" altLang="zh-CN" sz="2400" b="1" baseline="30000" dirty="0" err="1"/>
                  <a:t>d</a:t>
                </a:r>
                <a:r>
                  <a:rPr lang="en-US" altLang="zh-CN" sz="2400" b="1" baseline="30000" dirty="0"/>
                  <a:t> </a:t>
                </a:r>
                <a:r>
                  <a:rPr lang="en-US" altLang="zh-CN" sz="2400" b="1" dirty="0"/>
                  <a:t>&lt;1)</a:t>
                </a:r>
                <a:r>
                  <a:rPr lang="en-US" altLang="zh-CN" sz="2400" dirty="0"/>
                  <a:t>.</a:t>
                </a:r>
                <a:br>
                  <a:rPr lang="en-US" altLang="zh-CN" sz="2400" dirty="0"/>
                </a:br>
                <a:r>
                  <a:rPr lang="en-US" altLang="zh-CN" sz="2400" dirty="0"/>
                  <a:t>Then the series is decreasing, and its sum is just given by its first term,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eaLnBrk="1" hangingPunct="1"/>
                <a:r>
                  <a:rPr lang="en-US" altLang="zh-CN" sz="2400" b="1" dirty="0"/>
                  <a:t>The ratio a/</a:t>
                </a:r>
                <a:r>
                  <a:rPr lang="en-US" altLang="zh-CN" sz="2400" b="1" dirty="0" err="1"/>
                  <a:t>b</a:t>
                </a:r>
                <a:r>
                  <a:rPr lang="en-US" altLang="zh-CN" sz="2400" b="1" baseline="30000" dirty="0" err="1"/>
                  <a:t>d</a:t>
                </a:r>
                <a:r>
                  <a:rPr lang="en-US" altLang="zh-CN" sz="2400" b="1" baseline="30000" dirty="0"/>
                  <a:t> </a:t>
                </a:r>
                <a:r>
                  <a:rPr lang="en-US" altLang="zh-CN" sz="2400" b="1" dirty="0"/>
                  <a:t>is greater than 1 ( a/</a:t>
                </a:r>
                <a:r>
                  <a:rPr lang="en-US" altLang="zh-CN" sz="2400" b="1" dirty="0" err="1"/>
                  <a:t>b</a:t>
                </a:r>
                <a:r>
                  <a:rPr lang="en-US" altLang="zh-CN" sz="2400" b="1" baseline="30000" dirty="0" err="1"/>
                  <a:t>d</a:t>
                </a:r>
                <a:r>
                  <a:rPr lang="en-US" altLang="zh-CN" sz="2400" b="1" baseline="30000" dirty="0"/>
                  <a:t> </a:t>
                </a:r>
                <a:r>
                  <a:rPr lang="en-US" altLang="zh-CN" sz="2400" b="1" dirty="0"/>
                  <a:t>&gt;1)</a:t>
                </a:r>
                <a:r>
                  <a:rPr lang="en-US" altLang="zh-CN" sz="2400" dirty="0"/>
                  <a:t>.</a:t>
                </a:r>
                <a:br>
                  <a:rPr lang="en-US" altLang="zh-CN" sz="2400" dirty="0"/>
                </a:br>
                <a:r>
                  <a:rPr lang="en-US" altLang="zh-CN" sz="2400" dirty="0"/>
                  <a:t>The series is increasing and its sum is given by its last term,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lang="en-US" altLang="zh-CN" sz="2400" dirty="0"/>
                  <a:t>: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p>
                                          <m:func>
                                            <m:funcPr>
                                              <m:ctrl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sSub>
                                                <m:sSubPr>
                                                  <m:ctrlPr>
                                                    <a:rPr lang="en-US" altLang="zh-CN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2400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log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sub>
                                              </m:sSub>
                                            </m:fName>
                                            <m:e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func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e>
                          </m:d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e>
                          </m:d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Proof of the Master theorem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683568" y="4581128"/>
            <a:ext cx="127444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220072" y="3933056"/>
            <a:ext cx="3168352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46295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400" dirty="0"/>
                  <a:t>It comes down to the following three cases.</a:t>
                </a:r>
              </a:p>
              <a:p>
                <a:pPr eaLnBrk="1" hangingPunct="1"/>
                <a:r>
                  <a:rPr lang="en-US" altLang="zh-CN" sz="2400" b="1" dirty="0"/>
                  <a:t>The ratio a/</a:t>
                </a:r>
                <a:r>
                  <a:rPr lang="en-US" altLang="zh-CN" sz="2400" b="1" dirty="0" err="1"/>
                  <a:t>b</a:t>
                </a:r>
                <a:r>
                  <a:rPr lang="en-US" altLang="zh-CN" sz="2400" b="1" baseline="30000" dirty="0" err="1"/>
                  <a:t>d</a:t>
                </a:r>
                <a:r>
                  <a:rPr lang="en-US" altLang="zh-CN" sz="2400" b="1" dirty="0"/>
                  <a:t> is less than 1</a:t>
                </a:r>
                <a:r>
                  <a:rPr lang="en-US" altLang="zh-CN" sz="2400" dirty="0"/>
                  <a:t> </a:t>
                </a:r>
                <a:r>
                  <a:rPr lang="en-US" altLang="zh-CN" sz="2400" b="1" dirty="0"/>
                  <a:t>( a/</a:t>
                </a:r>
                <a:r>
                  <a:rPr lang="en-US" altLang="zh-CN" sz="2400" b="1" dirty="0" err="1"/>
                  <a:t>b</a:t>
                </a:r>
                <a:r>
                  <a:rPr lang="en-US" altLang="zh-CN" sz="2400" b="1" baseline="30000" dirty="0" err="1"/>
                  <a:t>d</a:t>
                </a:r>
                <a:r>
                  <a:rPr lang="en-US" altLang="zh-CN" sz="2400" b="1" baseline="30000" dirty="0"/>
                  <a:t> </a:t>
                </a:r>
                <a:r>
                  <a:rPr lang="en-US" altLang="zh-CN" sz="2400" b="1" dirty="0"/>
                  <a:t>&lt;1)</a:t>
                </a:r>
                <a:r>
                  <a:rPr lang="en-US" altLang="zh-CN" sz="2400" dirty="0"/>
                  <a:t>.</a:t>
                </a:r>
                <a:br>
                  <a:rPr lang="en-US" altLang="zh-CN" sz="2400" dirty="0"/>
                </a:br>
                <a:r>
                  <a:rPr lang="en-US" altLang="zh-CN" sz="2400" dirty="0"/>
                  <a:t>Then the series is decreasing, and its sum is just given by its first term,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eaLnBrk="1" hangingPunct="1"/>
                <a:r>
                  <a:rPr lang="en-US" altLang="zh-CN" sz="2400" b="1" dirty="0"/>
                  <a:t>The ratio a/</a:t>
                </a:r>
                <a:r>
                  <a:rPr lang="en-US" altLang="zh-CN" sz="2400" b="1" dirty="0" err="1"/>
                  <a:t>b</a:t>
                </a:r>
                <a:r>
                  <a:rPr lang="en-US" altLang="zh-CN" sz="2400" b="1" baseline="30000" dirty="0" err="1"/>
                  <a:t>d</a:t>
                </a:r>
                <a:r>
                  <a:rPr lang="en-US" altLang="zh-CN" sz="2400" b="1" baseline="30000" dirty="0"/>
                  <a:t> </a:t>
                </a:r>
                <a:r>
                  <a:rPr lang="en-US" altLang="zh-CN" sz="2400" b="1" dirty="0"/>
                  <a:t>is greater than 1</a:t>
                </a:r>
                <a:r>
                  <a:rPr lang="en-US" altLang="zh-CN" sz="2400" dirty="0"/>
                  <a:t> </a:t>
                </a:r>
                <a:r>
                  <a:rPr lang="en-US" altLang="zh-CN" sz="2400" b="1" dirty="0"/>
                  <a:t>( a/</a:t>
                </a:r>
                <a:r>
                  <a:rPr lang="en-US" altLang="zh-CN" sz="2400" b="1" dirty="0" err="1"/>
                  <a:t>b</a:t>
                </a:r>
                <a:r>
                  <a:rPr lang="en-US" altLang="zh-CN" sz="2400" b="1" baseline="30000" dirty="0" err="1"/>
                  <a:t>d</a:t>
                </a:r>
                <a:r>
                  <a:rPr lang="en-US" altLang="zh-CN" sz="2400" b="1" baseline="30000" dirty="0"/>
                  <a:t> </a:t>
                </a:r>
                <a:r>
                  <a:rPr lang="en-US" altLang="zh-CN" sz="2400" b="1" dirty="0"/>
                  <a:t>&gt;1)</a:t>
                </a:r>
                <a:r>
                  <a:rPr lang="en-US" altLang="zh-CN" sz="2400" dirty="0"/>
                  <a:t>.</a:t>
                </a:r>
                <a:br>
                  <a:rPr lang="en-US" altLang="zh-CN" sz="2400" dirty="0"/>
                </a:br>
                <a:r>
                  <a:rPr lang="en-US" altLang="zh-CN" sz="2400" dirty="0"/>
                  <a:t>The series is increasing and its sum is given by its last term,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lang="en-US" altLang="zh-CN" sz="2400" dirty="0"/>
                  <a:t>: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p>
                                          <m:func>
                                            <m:funcPr>
                                              <m:ctrl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sSub>
                                                <m:sSubPr>
                                                  <m:ctrlPr>
                                                    <a:rPr lang="en-US" altLang="zh-CN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2400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log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sub>
                                              </m:sSub>
                                            </m:fName>
                                            <m:e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func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e>
                          </m:d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</m:d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Proof of the Master theorem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043608" y="4581128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8107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400" dirty="0"/>
                  <a:t>It comes down to the following three cases.</a:t>
                </a:r>
              </a:p>
              <a:p>
                <a:pPr eaLnBrk="1" hangingPunct="1"/>
                <a:r>
                  <a:rPr lang="en-US" altLang="zh-CN" sz="2400" b="1" dirty="0"/>
                  <a:t>The ratio a/</a:t>
                </a:r>
                <a:r>
                  <a:rPr lang="en-US" altLang="zh-CN" sz="2400" b="1" dirty="0" err="1"/>
                  <a:t>b</a:t>
                </a:r>
                <a:r>
                  <a:rPr lang="en-US" altLang="zh-CN" sz="2400" b="1" baseline="30000" dirty="0" err="1"/>
                  <a:t>d</a:t>
                </a:r>
                <a:r>
                  <a:rPr lang="en-US" altLang="zh-CN" sz="2400" b="1" baseline="30000" dirty="0"/>
                  <a:t> </a:t>
                </a:r>
                <a:r>
                  <a:rPr lang="en-US" altLang="zh-CN" sz="2400" b="1" dirty="0"/>
                  <a:t>is less than 1</a:t>
                </a:r>
                <a:r>
                  <a:rPr lang="en-US" altLang="zh-CN" sz="2400" dirty="0"/>
                  <a:t> </a:t>
                </a:r>
                <a:r>
                  <a:rPr lang="en-US" altLang="zh-CN" sz="2400" b="1" dirty="0"/>
                  <a:t>( a/</a:t>
                </a:r>
                <a:r>
                  <a:rPr lang="en-US" altLang="zh-CN" sz="2400" b="1" dirty="0" err="1"/>
                  <a:t>b</a:t>
                </a:r>
                <a:r>
                  <a:rPr lang="en-US" altLang="zh-CN" sz="2400" b="1" baseline="30000" dirty="0" err="1"/>
                  <a:t>d</a:t>
                </a:r>
                <a:r>
                  <a:rPr lang="en-US" altLang="zh-CN" sz="2400" b="1" baseline="30000" dirty="0"/>
                  <a:t> </a:t>
                </a:r>
                <a:r>
                  <a:rPr lang="en-US" altLang="zh-CN" sz="2400" b="1" dirty="0"/>
                  <a:t>&lt;1)</a:t>
                </a:r>
                <a:r>
                  <a:rPr lang="en-US" altLang="zh-CN" sz="2400" dirty="0"/>
                  <a:t>.</a:t>
                </a:r>
                <a:br>
                  <a:rPr lang="en-US" altLang="zh-CN" sz="2400" dirty="0"/>
                </a:br>
                <a:r>
                  <a:rPr lang="en-US" altLang="zh-CN" sz="2400" dirty="0"/>
                  <a:t>Then the series is decreasing, and its sum is just given by its first term,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eaLnBrk="1" hangingPunct="1"/>
                <a:r>
                  <a:rPr lang="en-US" altLang="zh-CN" sz="2400" b="1" dirty="0"/>
                  <a:t>The ratio a/</a:t>
                </a:r>
                <a:r>
                  <a:rPr lang="en-US" altLang="zh-CN" sz="2400" b="1" dirty="0" err="1"/>
                  <a:t>b</a:t>
                </a:r>
                <a:r>
                  <a:rPr lang="en-US" altLang="zh-CN" sz="2400" b="1" baseline="30000" dirty="0" err="1"/>
                  <a:t>d</a:t>
                </a:r>
                <a:r>
                  <a:rPr lang="en-US" altLang="zh-CN" sz="2400" b="1" baseline="30000" dirty="0"/>
                  <a:t> </a:t>
                </a:r>
                <a:r>
                  <a:rPr lang="en-US" altLang="zh-CN" sz="2400" b="1" dirty="0"/>
                  <a:t>is greater than 1 ( a/</a:t>
                </a:r>
                <a:r>
                  <a:rPr lang="en-US" altLang="zh-CN" sz="2400" b="1" dirty="0" err="1"/>
                  <a:t>b</a:t>
                </a:r>
                <a:r>
                  <a:rPr lang="en-US" altLang="zh-CN" sz="2400" b="1" baseline="30000" dirty="0" err="1"/>
                  <a:t>d</a:t>
                </a:r>
                <a:r>
                  <a:rPr lang="en-US" altLang="zh-CN" sz="2400" b="1" baseline="30000" dirty="0"/>
                  <a:t> </a:t>
                </a:r>
                <a:r>
                  <a:rPr lang="en-US" altLang="zh-CN" sz="2400" b="1" dirty="0"/>
                  <a:t>&gt;1)</a:t>
                </a:r>
                <a:r>
                  <a:rPr lang="en-US" altLang="zh-CN" sz="2400" dirty="0"/>
                  <a:t>.</a:t>
                </a:r>
                <a:br>
                  <a:rPr lang="en-US" altLang="zh-CN" sz="2400" dirty="0"/>
                </a:br>
                <a:r>
                  <a:rPr lang="en-US" altLang="zh-CN" sz="2400" dirty="0"/>
                  <a:t>The series is increasing and its sum is given by its last term,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lang="en-US" altLang="zh-CN" sz="2400" dirty="0"/>
                  <a:t>: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p>
                                          <m:func>
                                            <m:funcPr>
                                              <m:ctrl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sSub>
                                                <m:sSubPr>
                                                  <m:ctrlPr>
                                                    <a:rPr lang="en-US" altLang="zh-CN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2400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log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sub>
                                              </m:sSub>
                                            </m:fName>
                                            <m:e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func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e>
                          </m:d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</m:d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Proof of the Master theorem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392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Big-Oh: More Examples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1+4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func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6616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400" dirty="0"/>
                  <a:t>It comes down to the following three cases.</a:t>
                </a:r>
              </a:p>
              <a:p>
                <a:pPr eaLnBrk="1" hangingPunct="1"/>
                <a:r>
                  <a:rPr lang="en-US" altLang="zh-CN" sz="2400" b="1" dirty="0"/>
                  <a:t>The ratio a/</a:t>
                </a:r>
                <a:r>
                  <a:rPr lang="en-US" altLang="zh-CN" sz="2400" b="1" dirty="0" err="1"/>
                  <a:t>b</a:t>
                </a:r>
                <a:r>
                  <a:rPr lang="en-US" altLang="zh-CN" sz="2400" b="1" baseline="30000" dirty="0" err="1"/>
                  <a:t>d</a:t>
                </a:r>
                <a:r>
                  <a:rPr lang="en-US" altLang="zh-CN" sz="2400" b="1" baseline="30000" dirty="0"/>
                  <a:t> </a:t>
                </a:r>
                <a:r>
                  <a:rPr lang="en-US" altLang="zh-CN" sz="2400" b="1" dirty="0"/>
                  <a:t>is less than 1</a:t>
                </a:r>
                <a:r>
                  <a:rPr lang="en-US" altLang="zh-CN" sz="2400" dirty="0"/>
                  <a:t> </a:t>
                </a:r>
                <a:r>
                  <a:rPr lang="en-US" altLang="zh-CN" sz="2400" b="1" dirty="0"/>
                  <a:t>( a/</a:t>
                </a:r>
                <a:r>
                  <a:rPr lang="en-US" altLang="zh-CN" sz="2400" b="1" dirty="0" err="1"/>
                  <a:t>b</a:t>
                </a:r>
                <a:r>
                  <a:rPr lang="en-US" altLang="zh-CN" sz="2400" b="1" baseline="30000" dirty="0" err="1"/>
                  <a:t>d</a:t>
                </a:r>
                <a:r>
                  <a:rPr lang="en-US" altLang="zh-CN" sz="2400" b="1" baseline="30000" dirty="0"/>
                  <a:t> </a:t>
                </a:r>
                <a:r>
                  <a:rPr lang="en-US" altLang="zh-CN" sz="2400" b="1" dirty="0"/>
                  <a:t>&lt;1)</a:t>
                </a:r>
                <a:r>
                  <a:rPr lang="en-US" altLang="zh-CN" sz="2400" dirty="0"/>
                  <a:t>.</a:t>
                </a:r>
                <a:br>
                  <a:rPr lang="en-US" altLang="zh-CN" sz="2400" dirty="0"/>
                </a:br>
                <a:r>
                  <a:rPr lang="en-US" altLang="zh-CN" sz="2400" dirty="0"/>
                  <a:t>Then the series is decreasing, and its sum is just given by its first term,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eaLnBrk="1" hangingPunct="1"/>
                <a:r>
                  <a:rPr lang="en-US" altLang="zh-CN" sz="2400" b="1" dirty="0"/>
                  <a:t>The ratio a/</a:t>
                </a:r>
                <a:r>
                  <a:rPr lang="en-US" altLang="zh-CN" sz="2400" b="1" dirty="0" err="1"/>
                  <a:t>b</a:t>
                </a:r>
                <a:r>
                  <a:rPr lang="en-US" altLang="zh-CN" sz="2400" b="1" baseline="30000" dirty="0" err="1"/>
                  <a:t>d</a:t>
                </a:r>
                <a:r>
                  <a:rPr lang="en-US" altLang="zh-CN" sz="2400" b="1" baseline="30000" dirty="0"/>
                  <a:t> </a:t>
                </a:r>
                <a:r>
                  <a:rPr lang="en-US" altLang="zh-CN" sz="2400" b="1" dirty="0"/>
                  <a:t>is greater than 1</a:t>
                </a:r>
                <a:r>
                  <a:rPr lang="en-US" altLang="zh-CN" sz="2400" dirty="0"/>
                  <a:t> </a:t>
                </a:r>
                <a:r>
                  <a:rPr lang="en-US" altLang="zh-CN" sz="2400" b="1" dirty="0"/>
                  <a:t>( a/</a:t>
                </a:r>
                <a:r>
                  <a:rPr lang="en-US" altLang="zh-CN" sz="2400" b="1" dirty="0" err="1"/>
                  <a:t>b</a:t>
                </a:r>
                <a:r>
                  <a:rPr lang="en-US" altLang="zh-CN" sz="2400" b="1" baseline="30000" dirty="0" err="1"/>
                  <a:t>d</a:t>
                </a:r>
                <a:r>
                  <a:rPr lang="en-US" altLang="zh-CN" sz="2400" b="1" baseline="30000" dirty="0"/>
                  <a:t> </a:t>
                </a:r>
                <a:r>
                  <a:rPr lang="en-US" altLang="zh-CN" sz="2400" b="1" dirty="0"/>
                  <a:t>&gt;1)</a:t>
                </a:r>
                <a:r>
                  <a:rPr lang="en-US" altLang="zh-CN" sz="2400" dirty="0"/>
                  <a:t>.</a:t>
                </a:r>
                <a:br>
                  <a:rPr lang="en-US" altLang="zh-CN" sz="2400" dirty="0"/>
                </a:br>
                <a:r>
                  <a:rPr lang="en-US" altLang="zh-CN" sz="2400" dirty="0"/>
                  <a:t>The series is increasing and its sum is given by its last term,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lang="en-US" altLang="zh-CN" sz="2400" dirty="0"/>
                  <a:t>: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p>
                                          <m:func>
                                            <m:funcPr>
                                              <m:ctrl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sSub>
                                                <m:sSubPr>
                                                  <m:ctrlPr>
                                                    <a:rPr lang="en-US" altLang="zh-CN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2400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log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sub>
                                              </m:sSub>
                                            </m:fName>
                                            <m:e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func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e>
                          </m:d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</m:d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eaLnBrk="1" hangingPunct="1"/>
                <a:r>
                  <a:rPr lang="en-US" altLang="zh-CN" sz="2400" b="1" dirty="0"/>
                  <a:t>The ratio a/</a:t>
                </a:r>
                <a:r>
                  <a:rPr lang="en-US" altLang="zh-CN" sz="2400" b="1" dirty="0" err="1"/>
                  <a:t>b</a:t>
                </a:r>
                <a:r>
                  <a:rPr lang="en-US" altLang="zh-CN" sz="2400" b="1" baseline="30000" dirty="0" err="1"/>
                  <a:t>d</a:t>
                </a:r>
                <a:r>
                  <a:rPr lang="en-US" altLang="zh-CN" sz="2400" b="1" baseline="30000" dirty="0"/>
                  <a:t> </a:t>
                </a:r>
                <a:r>
                  <a:rPr lang="en-US" altLang="zh-CN" sz="2400" b="1" dirty="0"/>
                  <a:t>is exactly 1</a:t>
                </a:r>
                <a:r>
                  <a:rPr lang="en-US" altLang="zh-CN" sz="2400" dirty="0"/>
                  <a:t> </a:t>
                </a:r>
                <a:r>
                  <a:rPr lang="en-US" altLang="zh-CN" sz="2400" b="1" dirty="0"/>
                  <a:t>( a/</a:t>
                </a:r>
                <a:r>
                  <a:rPr lang="en-US" altLang="zh-CN" sz="2400" b="1" dirty="0" err="1"/>
                  <a:t>b</a:t>
                </a:r>
                <a:r>
                  <a:rPr lang="en-US" altLang="zh-CN" sz="2400" b="1" baseline="30000" dirty="0" err="1"/>
                  <a:t>d</a:t>
                </a:r>
                <a:r>
                  <a:rPr lang="en-US" altLang="zh-CN" sz="2400" b="1" baseline="30000" dirty="0"/>
                  <a:t> </a:t>
                </a:r>
                <a:r>
                  <a:rPr lang="en-US" altLang="zh-CN" sz="2400" b="1" dirty="0"/>
                  <a:t>=1)</a:t>
                </a:r>
                <a:r>
                  <a:rPr lang="en-US" altLang="zh-CN" sz="2400" dirty="0"/>
                  <a:t>.</a:t>
                </a:r>
                <a:br>
                  <a:rPr lang="en-US" altLang="zh-CN" sz="2400" dirty="0"/>
                </a:br>
                <a:r>
                  <a:rPr lang="en-US" altLang="zh-CN" sz="2400" dirty="0"/>
                  <a:t>In this case all O(log n) terms of the series are equal to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Proof of the Master theorem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0718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4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⌈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⌉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for some constant a &gt; 0, b &gt; 1 and d </a:t>
                </a:r>
                <a:r>
                  <a:rPr lang="zh-CN" altLang="en-US" sz="2400" dirty="0"/>
                  <a:t>≥ </a:t>
                </a:r>
                <a:r>
                  <a:rPr lang="en-US" altLang="zh-CN" sz="2400" dirty="0"/>
                  <a:t>0, then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func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  <a:p>
                <a:pPr marL="0" indent="0" eaLnBrk="1" hangingPunct="1">
                  <a:buNone/>
                </a:pPr>
                <a:r>
                  <a:rPr lang="en-US" altLang="zh-CN" sz="2400" b="1" dirty="0"/>
                  <a:t>Example 1</a:t>
                </a:r>
                <a:r>
                  <a:rPr lang="en-US" altLang="zh-CN" sz="2400" dirty="0"/>
                  <a:t>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400" b="0" dirty="0"/>
              </a:p>
              <a:p>
                <a:pPr eaLnBrk="1" hangingPunct="1"/>
                <a:endParaRPr lang="en-US" altLang="zh-CN" sz="24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Master theorem: Example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09029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4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⌈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⌉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for some constant a &gt; 0, b &gt; 1 and d </a:t>
                </a:r>
                <a:r>
                  <a:rPr lang="zh-CN" altLang="en-US" sz="2400" dirty="0"/>
                  <a:t>≥ </a:t>
                </a:r>
                <a:r>
                  <a:rPr lang="en-US" altLang="zh-CN" sz="2400" dirty="0"/>
                  <a:t>0, then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func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  <a:p>
                <a:pPr marL="0" indent="0" eaLnBrk="1" hangingPunct="1">
                  <a:buNone/>
                </a:pPr>
                <a:r>
                  <a:rPr lang="en-US" altLang="zh-CN" sz="2400" b="1" dirty="0"/>
                  <a:t>Example 1</a:t>
                </a:r>
                <a:r>
                  <a:rPr lang="en-US" altLang="zh-CN" sz="2400" dirty="0"/>
                  <a:t>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400" b="0" dirty="0"/>
              </a:p>
              <a:p>
                <a:pPr eaLnBrk="1" hangingPunct="1"/>
                <a:r>
                  <a:rPr lang="en-US" altLang="zh-CN" sz="2400" dirty="0"/>
                  <a:t>a = 3, b = 2, d = 1, d &lt; </a:t>
                </a:r>
                <a:r>
                  <a:rPr lang="en-US" altLang="zh-CN" sz="2400" dirty="0" err="1"/>
                  <a:t>log</a:t>
                </a:r>
                <a:r>
                  <a:rPr lang="en-US" altLang="zh-CN" sz="2400" baseline="-25000" dirty="0" err="1"/>
                  <a:t>b</a:t>
                </a:r>
                <a:r>
                  <a:rPr lang="en-US" altLang="zh-CN" sz="2400" dirty="0"/>
                  <a:t> a</a:t>
                </a:r>
              </a:p>
              <a:p>
                <a:pPr eaLnBrk="1" hangingPunct="1"/>
                <a:endParaRPr lang="en-US" altLang="zh-CN" sz="24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Master theorem: Example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1996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4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⌈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⌉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for some constant a &gt; 0, b &gt; 1 and d </a:t>
                </a:r>
                <a:r>
                  <a:rPr lang="zh-CN" altLang="en-US" sz="2400" dirty="0"/>
                  <a:t>≥ </a:t>
                </a:r>
                <a:r>
                  <a:rPr lang="en-US" altLang="zh-CN" sz="2400" dirty="0"/>
                  <a:t>0, then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func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  <a:p>
                <a:pPr marL="0" indent="0" eaLnBrk="1" hangingPunct="1">
                  <a:buNone/>
                </a:pPr>
                <a:r>
                  <a:rPr lang="en-US" altLang="zh-CN" sz="2400" b="1" dirty="0"/>
                  <a:t>Example 1</a:t>
                </a:r>
                <a:r>
                  <a:rPr lang="en-US" altLang="zh-CN" sz="2400" dirty="0"/>
                  <a:t>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400" b="0" dirty="0"/>
              </a:p>
              <a:p>
                <a:pPr eaLnBrk="1" hangingPunct="1"/>
                <a:r>
                  <a:rPr lang="en-US" altLang="zh-CN" sz="2400" dirty="0"/>
                  <a:t>a = 3, b = 2, d = 1, d &lt; </a:t>
                </a:r>
                <a:r>
                  <a:rPr lang="en-US" altLang="zh-CN" sz="2400" dirty="0" err="1"/>
                  <a:t>log</a:t>
                </a:r>
                <a:r>
                  <a:rPr lang="en-US" altLang="zh-CN" sz="2400" baseline="-25000" dirty="0" err="1"/>
                  <a:t>b</a:t>
                </a:r>
                <a:r>
                  <a:rPr lang="en-US" altLang="zh-CN" sz="2400" dirty="0"/>
                  <a:t> a</a:t>
                </a: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func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Master theorem: Example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60244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4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⌈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⌉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for some constant a &gt; 0, b &gt; 1 and d </a:t>
                </a:r>
                <a:r>
                  <a:rPr lang="zh-CN" altLang="en-US" sz="2400" dirty="0"/>
                  <a:t>≥ </a:t>
                </a:r>
                <a:r>
                  <a:rPr lang="en-US" altLang="zh-CN" sz="2400" dirty="0"/>
                  <a:t>0, then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func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  <a:p>
                <a:pPr marL="0" indent="0" eaLnBrk="1" hangingPunct="1">
                  <a:buNone/>
                </a:pPr>
                <a:r>
                  <a:rPr lang="en-US" altLang="zh-CN" sz="2400" b="1" dirty="0"/>
                  <a:t>Example 2</a:t>
                </a:r>
                <a:r>
                  <a:rPr lang="en-US" altLang="zh-CN" sz="2400" dirty="0"/>
                  <a:t>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Master theorem: Example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9700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4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⌈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⌉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for some constant a &gt; 0, b &gt; 1 and d </a:t>
                </a:r>
                <a:r>
                  <a:rPr lang="zh-CN" altLang="en-US" sz="2400" dirty="0"/>
                  <a:t>≥ </a:t>
                </a:r>
                <a:r>
                  <a:rPr lang="en-US" altLang="zh-CN" sz="2400" dirty="0"/>
                  <a:t>0, then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func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  <a:p>
                <a:pPr marL="0" indent="0" eaLnBrk="1" hangingPunct="1">
                  <a:buNone/>
                </a:pPr>
                <a:r>
                  <a:rPr lang="en-US" altLang="zh-CN" sz="2400" b="1" dirty="0"/>
                  <a:t>Example 2</a:t>
                </a:r>
                <a:r>
                  <a:rPr lang="en-US" altLang="zh-CN" sz="2400" dirty="0"/>
                  <a:t>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altLang="zh-CN" sz="2400" b="0" dirty="0"/>
              </a:p>
              <a:p>
                <a:pPr eaLnBrk="1" hangingPunct="1"/>
                <a:r>
                  <a:rPr lang="en-US" altLang="zh-CN" sz="2400" dirty="0"/>
                  <a:t>a = 3, b = 4, d = 5, d &gt; </a:t>
                </a:r>
                <a:r>
                  <a:rPr lang="en-US" altLang="zh-CN" sz="2400" dirty="0" err="1"/>
                  <a:t>log</a:t>
                </a:r>
                <a:r>
                  <a:rPr lang="en-US" altLang="zh-CN" sz="2400" baseline="-25000" dirty="0" err="1"/>
                  <a:t>b</a:t>
                </a:r>
                <a:r>
                  <a:rPr lang="en-US" altLang="zh-CN" sz="2400" dirty="0"/>
                  <a:t> a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Master theorem: Example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1457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4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⌈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⌉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for some constant a &gt; 0, b &gt; 1 and d </a:t>
                </a:r>
                <a:r>
                  <a:rPr lang="zh-CN" altLang="en-US" sz="2400" dirty="0"/>
                  <a:t>≥ </a:t>
                </a:r>
                <a:r>
                  <a:rPr lang="en-US" altLang="zh-CN" sz="2400" dirty="0"/>
                  <a:t>0, then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func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  <a:p>
                <a:pPr marL="0" indent="0" eaLnBrk="1" hangingPunct="1">
                  <a:buNone/>
                </a:pPr>
                <a:r>
                  <a:rPr lang="en-US" altLang="zh-CN" sz="2400" b="1" dirty="0"/>
                  <a:t>Example 2</a:t>
                </a:r>
                <a:r>
                  <a:rPr lang="en-US" altLang="zh-CN" sz="2400" dirty="0"/>
                  <a:t>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altLang="zh-CN" sz="2400" b="0" dirty="0"/>
              </a:p>
              <a:p>
                <a:pPr eaLnBrk="1" hangingPunct="1"/>
                <a:r>
                  <a:rPr lang="en-US" altLang="zh-CN" sz="2400" dirty="0"/>
                  <a:t>a = 3, b = 4, d = 5, d &gt; </a:t>
                </a:r>
                <a:r>
                  <a:rPr lang="en-US" altLang="zh-CN" sz="2400" dirty="0" err="1"/>
                  <a:t>log</a:t>
                </a:r>
                <a:r>
                  <a:rPr lang="en-US" altLang="zh-CN" sz="2400" baseline="-25000" dirty="0" err="1"/>
                  <a:t>b</a:t>
                </a:r>
                <a:r>
                  <a:rPr lang="en-US" altLang="zh-CN" sz="2400" dirty="0"/>
                  <a:t> a</a:t>
                </a: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Master theorem: Example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3586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4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⌈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⌉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for some constant a &gt; 0, b &gt; 1 and d </a:t>
                </a:r>
                <a:r>
                  <a:rPr lang="zh-CN" altLang="en-US" sz="2400" dirty="0"/>
                  <a:t>≥ </a:t>
                </a:r>
                <a:r>
                  <a:rPr lang="en-US" altLang="zh-CN" sz="2400" dirty="0"/>
                  <a:t>0, then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func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  <a:p>
                <a:pPr marL="0" indent="0" eaLnBrk="1" hangingPunct="1">
                  <a:buNone/>
                </a:pPr>
                <a:r>
                  <a:rPr lang="en-US" altLang="zh-CN" sz="2400" b="1" dirty="0"/>
                  <a:t>Example 3</a:t>
                </a:r>
                <a:r>
                  <a:rPr lang="en-US" altLang="zh-CN" sz="2400" dirty="0"/>
                  <a:t>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Master theorem: Example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5260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4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⌈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⌉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for some constant a &gt; 0, b &gt; 1 and d </a:t>
                </a:r>
                <a:r>
                  <a:rPr lang="zh-CN" altLang="en-US" sz="2400" dirty="0"/>
                  <a:t>≥ </a:t>
                </a:r>
                <a:r>
                  <a:rPr lang="en-US" altLang="zh-CN" sz="2400" dirty="0"/>
                  <a:t>0, then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func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  <a:p>
                <a:pPr marL="0" indent="0" eaLnBrk="1" hangingPunct="1">
                  <a:buNone/>
                </a:pPr>
                <a:r>
                  <a:rPr lang="en-US" altLang="zh-CN" sz="2400" b="1" dirty="0"/>
                  <a:t>Example 3</a:t>
                </a:r>
                <a:r>
                  <a:rPr lang="en-US" altLang="zh-CN" sz="2400" dirty="0"/>
                  <a:t>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b="0" dirty="0"/>
              </a:p>
              <a:p>
                <a:pPr eaLnBrk="1" hangingPunct="1"/>
                <a:r>
                  <a:rPr lang="en-US" altLang="zh-CN" sz="2400" dirty="0"/>
                  <a:t>a = 4, b = 2, d = 2, d = </a:t>
                </a:r>
                <a:r>
                  <a:rPr lang="en-US" altLang="zh-CN" sz="2400" dirty="0" err="1"/>
                  <a:t>log</a:t>
                </a:r>
                <a:r>
                  <a:rPr lang="en-US" altLang="zh-CN" sz="2400" baseline="-25000" dirty="0" err="1"/>
                  <a:t>b</a:t>
                </a:r>
                <a:r>
                  <a:rPr lang="en-US" altLang="zh-CN" sz="2400" dirty="0"/>
                  <a:t> a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Master theorem: Example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45147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4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⌈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⌉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for some constant a &gt; 0, b &gt; 1 and d </a:t>
                </a:r>
                <a:r>
                  <a:rPr lang="zh-CN" altLang="en-US" sz="2400" dirty="0"/>
                  <a:t>≥ </a:t>
                </a:r>
                <a:r>
                  <a:rPr lang="en-US" altLang="zh-CN" sz="2400" dirty="0"/>
                  <a:t>0, then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func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  <a:p>
                <a:pPr marL="0" indent="0" eaLnBrk="1" hangingPunct="1">
                  <a:buNone/>
                </a:pPr>
                <a:r>
                  <a:rPr lang="en-US" altLang="zh-CN" sz="2400" b="1" dirty="0"/>
                  <a:t>Example 3</a:t>
                </a:r>
                <a:r>
                  <a:rPr lang="en-US" altLang="zh-CN" sz="2400" dirty="0"/>
                  <a:t>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b="0" dirty="0"/>
              </a:p>
              <a:p>
                <a:pPr eaLnBrk="1" hangingPunct="1"/>
                <a:r>
                  <a:rPr lang="en-US" altLang="zh-CN" sz="2400" dirty="0"/>
                  <a:t>a = 4, b = 2, d = 2, d = </a:t>
                </a:r>
                <a:r>
                  <a:rPr lang="en-US" altLang="zh-CN" sz="2400" dirty="0" err="1"/>
                  <a:t>log</a:t>
                </a:r>
                <a:r>
                  <a:rPr lang="en-US" altLang="zh-CN" sz="2400" baseline="-25000" dirty="0" err="1"/>
                  <a:t>b</a:t>
                </a:r>
                <a:r>
                  <a:rPr lang="en-US" altLang="zh-CN" sz="2400" dirty="0"/>
                  <a:t> a</a:t>
                </a: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Master theorem: Example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238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Big-Oh: More Examples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1+4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func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69688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6"/>
            <a:ext cx="7081692" cy="420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0115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Big-Oh: More Examples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1+4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func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,10=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7802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Big-Oh: More Examples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1+4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func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,10=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591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Big-Oh: More Examples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1+4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func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,10=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399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Big-Oh: More Examples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1+4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func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,10=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184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Big-Oh: More Examples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1+4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func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,10=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401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Big-Oh: More Examples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1+4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func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,10=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1536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Big-Oh: More Examples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1+4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func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,10=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1017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200" dirty="0"/>
              <a:t>Asymptotic Notations </a:t>
            </a:r>
            <a:r>
              <a:rPr lang="zh-CN" altLang="en-US" sz="3200" dirty="0"/>
              <a:t>（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渐近记号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/>
              <a:t>Big-Oh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/>
              <a:t>Big-Omega 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/>
              <a:t>Big-Theta 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/>
              <a:t>Algorithm Design and Algorithm Turing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/>
              <a:t>Solving Recurrences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/>
              <a:t>Recursion-tree Method </a:t>
            </a:r>
            <a:r>
              <a:rPr lang="zh-CN" altLang="en-US" sz="2800" dirty="0"/>
              <a:t>（递归树法）</a:t>
            </a:r>
            <a:endParaRPr lang="en-US" altLang="zh-CN" sz="2800" dirty="0"/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/>
              <a:t>Substitution Method </a:t>
            </a:r>
            <a:r>
              <a:rPr lang="zh-CN" altLang="en-US" sz="2800" dirty="0"/>
              <a:t>（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代入法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替代法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/>
              <a:t>Master Method and Master Theorem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主方法</a:t>
            </a:r>
            <a:r>
              <a:rPr lang="en-US" altLang="zh-CN" sz="2800" dirty="0"/>
              <a:t>)</a:t>
            </a:r>
            <a:endParaRPr lang="en-US" altLang="zh-CN" sz="32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Outline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6670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Big-Oh: More Examples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1+4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func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,10=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d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343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Big-Oh: More Examples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1+4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func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,10=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d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156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Big-Oh: More Examples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1+4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func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,10=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d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(</a:t>
                </a:r>
                <a:r>
                  <a:rPr lang="en-US" altLang="zh-CN" sz="2400" dirty="0">
                    <a:ea typeface="Cambria Math" panose="02040503050406030204" pitchFamily="18" charset="0"/>
                  </a:rPr>
                  <a:t>Harmonic Series, 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调和级数</a:t>
                </a:r>
                <a:r>
                  <a:rPr lang="en-US" altLang="zh-CN" sz="2400" dirty="0"/>
                  <a:t>)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723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Big-Oh: More Examples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400" dirty="0">
                    <a:latin typeface="+mj-lt"/>
                  </a:rPr>
                  <a:t>The Asymptotic Upper Bound of Harmonic Series: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+mj-lt"/>
                </a:endParaRPr>
              </a:p>
              <a:p>
                <a:pPr marL="0" indent="0">
                  <a:buNone/>
                </a:pPr>
                <a:endParaRPr lang="en-US" altLang="zh-CN" sz="2400" b="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92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Big-Oh: More Examples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400" dirty="0">
                    <a:latin typeface="+mj-lt"/>
                  </a:rPr>
                  <a:t>Proof: Assume that n is a power of two, then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br>
                  <a:rPr lang="en-US" altLang="zh-CN" sz="2400" b="0" dirty="0"/>
                </a:br>
                <a:br>
                  <a:rPr lang="en-US" altLang="zh-CN" sz="2400" b="0" dirty="0"/>
                </a:br>
                <a:br>
                  <a:rPr lang="en-US" altLang="zh-CN" sz="2400" b="0" dirty="0"/>
                </a:br>
                <a:br>
                  <a:rPr lang="en-US" altLang="zh-CN" sz="2400" b="0" dirty="0"/>
                </a:br>
                <a:endParaRPr lang="en-US" altLang="zh-CN" sz="2400" b="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828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Big-Oh: More Examples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400" dirty="0"/>
                  <a:t>Proof: </a:t>
                </a:r>
                <a:r>
                  <a:rPr lang="en-US" altLang="zh-CN" sz="2400" dirty="0">
                    <a:latin typeface="+mj-lt"/>
                  </a:rPr>
                  <a:t>Assume that n is a power of two, then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den>
                      </m:f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br>
                  <a:rPr lang="en-US" altLang="zh-CN" sz="2400" b="0" dirty="0"/>
                </a:br>
                <a:br>
                  <a:rPr lang="en-US" altLang="zh-CN" sz="2400" b="0" dirty="0"/>
                </a:br>
                <a:br>
                  <a:rPr lang="en-US" altLang="zh-CN" sz="2400" b="0" dirty="0"/>
                </a:br>
                <a:endParaRPr lang="en-US" altLang="zh-CN" sz="2400" b="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 6"/>
          <p:cNvSpPr>
            <a:spLocks noChangeArrowheads="1"/>
          </p:cNvSpPr>
          <p:nvPr/>
        </p:nvSpPr>
        <p:spPr bwMode="auto">
          <a:xfrm>
            <a:off x="2771800" y="2276872"/>
            <a:ext cx="1944216" cy="1512168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" name="圆角矩形 6"/>
          <p:cNvSpPr>
            <a:spLocks noChangeArrowheads="1"/>
          </p:cNvSpPr>
          <p:nvPr/>
        </p:nvSpPr>
        <p:spPr bwMode="auto">
          <a:xfrm>
            <a:off x="1691680" y="2276872"/>
            <a:ext cx="864096" cy="1512167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" name="圆角矩形 6"/>
          <p:cNvSpPr>
            <a:spLocks noChangeArrowheads="1"/>
          </p:cNvSpPr>
          <p:nvPr/>
        </p:nvSpPr>
        <p:spPr bwMode="auto">
          <a:xfrm>
            <a:off x="4870375" y="2276871"/>
            <a:ext cx="2032075" cy="1512167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53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Big-Oh: More Examples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400" dirty="0"/>
                  <a:t>Proof: </a:t>
                </a:r>
                <a:r>
                  <a:rPr lang="en-US" altLang="zh-CN" sz="2400" dirty="0">
                    <a:latin typeface="+mj-lt"/>
                  </a:rPr>
                  <a:t>Assume that n is a power of two, then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den>
                      </m:f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+2⋅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+4⋅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+8⋅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br>
                  <a:rPr lang="en-US" altLang="zh-CN" sz="2400" b="0" dirty="0"/>
                </a:br>
                <a:br>
                  <a:rPr lang="en-US" altLang="zh-CN" sz="2400" b="0" dirty="0"/>
                </a:br>
                <a:endParaRPr lang="en-US" altLang="zh-CN" sz="2400" b="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 6"/>
          <p:cNvSpPr>
            <a:spLocks noChangeArrowheads="1"/>
          </p:cNvSpPr>
          <p:nvPr/>
        </p:nvSpPr>
        <p:spPr bwMode="auto">
          <a:xfrm>
            <a:off x="2771800" y="2276872"/>
            <a:ext cx="1944216" cy="1440161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" name="圆角矩形 6"/>
          <p:cNvSpPr>
            <a:spLocks noChangeArrowheads="1"/>
          </p:cNvSpPr>
          <p:nvPr/>
        </p:nvSpPr>
        <p:spPr bwMode="auto">
          <a:xfrm>
            <a:off x="1691680" y="2276873"/>
            <a:ext cx="864096" cy="144016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" name="圆角矩形 6"/>
          <p:cNvSpPr>
            <a:spLocks noChangeArrowheads="1"/>
          </p:cNvSpPr>
          <p:nvPr/>
        </p:nvSpPr>
        <p:spPr bwMode="auto">
          <a:xfrm>
            <a:off x="4870375" y="2276872"/>
            <a:ext cx="2032075" cy="1440162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985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Big-Oh: More Examples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400" dirty="0"/>
                  <a:t>Proof: </a:t>
                </a:r>
                <a:r>
                  <a:rPr lang="en-US" altLang="zh-CN" sz="2400" dirty="0">
                    <a:latin typeface="+mj-lt"/>
                  </a:rPr>
                  <a:t>Assume that n is a power of two, then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den>
                      </m:f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+2⋅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+4⋅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+8⋅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=1/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</m:oMath>
                  </m:oMathPara>
                </a14:m>
                <a:br>
                  <a:rPr lang="en-US" altLang="zh-CN" sz="2400" b="0" dirty="0"/>
                </a:br>
                <a:endParaRPr lang="en-US" altLang="zh-CN" sz="2400" b="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8457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Big-Oh: More Examples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28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400" dirty="0"/>
                  <a:t>Proof: </a:t>
                </a:r>
                <a:r>
                  <a:rPr lang="en-US" altLang="zh-CN" sz="2400" dirty="0">
                    <a:latin typeface="+mj-lt"/>
                  </a:rPr>
                  <a:t>Assume that n is a power of two, then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den>
                      </m:f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+2⋅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+4⋅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+8⋅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=1/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:r>
                  <a:rPr lang="en-US" altLang="zh-CN" sz="2400" dirty="0"/>
                  <a:t>     </a:t>
                </a:r>
                <a:endParaRPr lang="en-US" altLang="zh-CN" sz="2400" b="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45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Big-Oh: More Examples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400" dirty="0"/>
                  <a:t>Proof: </a:t>
                </a:r>
                <a:r>
                  <a:rPr lang="en-US" altLang="zh-CN" sz="2400" dirty="0">
                    <a:latin typeface="+mj-lt"/>
                  </a:rPr>
                  <a:t>Assume that n is a power of two, then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den>
                      </m:f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+2⋅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+4⋅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+8⋅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=1/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:r>
                  <a:rPr lang="en-US" altLang="zh-CN" sz="2400" dirty="0"/>
                  <a:t>     Thus,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b="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741" b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950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Asymptotic Notations </a:t>
            </a:r>
            <a:r>
              <a:rPr lang="zh-CN" altLang="en-US" sz="3200" dirty="0">
                <a:solidFill>
                  <a:srgbClr val="FF0000"/>
                </a:solidFill>
              </a:rPr>
              <a:t>（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渐近记号</a:t>
            </a:r>
            <a:r>
              <a:rPr lang="zh-CN" altLang="en-US" sz="3200" dirty="0">
                <a:solidFill>
                  <a:srgbClr val="FF0000"/>
                </a:solidFill>
              </a:rPr>
              <a:t>）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Big-Oh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/>
              <a:t>Big-Omega 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/>
              <a:t>Big-Theta 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/>
              <a:t>Algorithm Design and Algorithm Turing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/>
              <a:t>Solving Recurrences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/>
              <a:t>Recursion-tree Method </a:t>
            </a:r>
            <a:r>
              <a:rPr lang="zh-CN" altLang="en-US" sz="2800" dirty="0"/>
              <a:t>（递归树法）</a:t>
            </a:r>
            <a:endParaRPr lang="en-US" altLang="zh-CN" sz="2800" dirty="0"/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/>
              <a:t>Substitution Method </a:t>
            </a:r>
            <a:r>
              <a:rPr lang="zh-CN" altLang="en-US" sz="2800" dirty="0"/>
              <a:t>（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代入法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替代法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/>
              <a:t>Master Method and Master Theorem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主方法</a:t>
            </a:r>
            <a:r>
              <a:rPr lang="en-US" altLang="zh-CN" sz="2800" dirty="0"/>
              <a:t>)</a:t>
            </a:r>
            <a:endParaRPr lang="en-US" altLang="zh-CN" sz="32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Outline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8660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686800" cy="714375"/>
          </a:xfrm>
        </p:spPr>
        <p:txBody>
          <a:bodyPr/>
          <a:lstStyle/>
          <a:p>
            <a:pPr eaLnBrk="1" hangingPunct="1"/>
            <a:r>
              <a:rPr lang="en-US" altLang="zh-CN" sz="3400" b="0" dirty="0"/>
              <a:t>Big-Oh: Examples of Complexity Analysis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68" y="1772816"/>
            <a:ext cx="8291264" cy="22186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3995936" y="2236366"/>
            <a:ext cx="3960440" cy="1336650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743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400" b="0" dirty="0"/>
              <a:t>Big-Oh: Examples of Complexity Analysis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68" y="1772816"/>
            <a:ext cx="8291264" cy="22186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5508104" y="2236366"/>
            <a:ext cx="2448272" cy="1336650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516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400" b="0" dirty="0"/>
              <a:t>Big-Oh: Examples of Complexity Analysis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68" y="1772816"/>
            <a:ext cx="8291264" cy="221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77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400" b="0" dirty="0"/>
              <a:t>Big-Oh: Examples of Complexity Analysis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Although Lines 2-3 </a:t>
            </a:r>
            <a:r>
              <a:rPr lang="en-US" altLang="zh-CN" sz="2400" dirty="0">
                <a:solidFill>
                  <a:srgbClr val="FF0000"/>
                </a:solidFill>
              </a:rPr>
              <a:t>may be executed less than n times</a:t>
            </a:r>
            <a:r>
              <a:rPr lang="en-US" altLang="zh-CN" sz="2400" dirty="0"/>
              <a:t>, we are considering the </a:t>
            </a:r>
            <a:r>
              <a:rPr lang="en-US" altLang="zh-CN" sz="2400" dirty="0">
                <a:solidFill>
                  <a:srgbClr val="FF0000"/>
                </a:solidFill>
              </a:rPr>
              <a:t>worst-case</a:t>
            </a:r>
            <a:r>
              <a:rPr lang="en-US" altLang="zh-CN" sz="2400" dirty="0"/>
              <a:t> complexity</a:t>
            </a:r>
            <a:endParaRPr lang="zh-CN" altLang="en-US" sz="2400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68" y="1772816"/>
            <a:ext cx="8291264" cy="221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24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400" b="0" dirty="0"/>
              <a:t>Big-Oh: Examples of Complexity Analysis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What’s the worst-case complexity of this program?</a:t>
            </a:r>
            <a:endParaRPr lang="zh-CN" altLang="en-US" sz="2400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0728"/>
            <a:ext cx="8424936" cy="308645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4572000" y="1680366"/>
            <a:ext cx="4114800" cy="1820641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836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400" b="0" dirty="0"/>
              <a:t>Big-Oh: Examples of Complexity Analysis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b="0" i="1" dirty="0">
              <a:latin typeface="Cambria Math" panose="02040503050406030204" pitchFamily="18" charset="0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0728"/>
            <a:ext cx="8424936" cy="30864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4572000" y="1680366"/>
            <a:ext cx="4114800" cy="1820641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663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400" b="0" dirty="0"/>
              <a:t>Big-Oh: Examples of Complexity Analysis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b="0" i="1" dirty="0">
              <a:latin typeface="Cambria Math" panose="02040503050406030204" pitchFamily="18" charset="0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0728"/>
            <a:ext cx="8424936" cy="30864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5652120" y="1680366"/>
            <a:ext cx="3034680" cy="1820641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7175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400" b="0" dirty="0"/>
              <a:t>Big-Oh: Examples of Complexity Analysis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b="0" i="1" dirty="0">
              <a:latin typeface="Cambria Math" panose="02040503050406030204" pitchFamily="18" charset="0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0728"/>
            <a:ext cx="8424936" cy="30864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7772400" y="1680366"/>
            <a:ext cx="914400" cy="1820641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224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400" b="0" dirty="0"/>
              <a:t>Big-Oh: Examples of Complexity Analysis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b="0" i="1" dirty="0">
              <a:latin typeface="Cambria Math" panose="02040503050406030204" pitchFamily="18" charset="0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0728"/>
            <a:ext cx="8424936" cy="308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35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400" b="0" dirty="0"/>
              <a:t>Big-Oh: Examples of Complexity Analysis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??=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0728"/>
            <a:ext cx="8424936" cy="308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69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Big-Oh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0728"/>
            <a:ext cx="8229600" cy="5315125"/>
          </a:xfrm>
        </p:spPr>
      </p:pic>
    </p:spTree>
    <p:extLst>
      <p:ext uri="{BB962C8B-B14F-4D97-AF65-F5344CB8AC3E}">
        <p14:creationId xmlns:p14="http://schemas.microsoft.com/office/powerpoint/2010/main" val="111736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Asymptotic Notations </a:t>
            </a:r>
            <a:r>
              <a:rPr lang="zh-CN" altLang="en-US" sz="3200" dirty="0">
                <a:solidFill>
                  <a:srgbClr val="FF0000"/>
                </a:solidFill>
              </a:rPr>
              <a:t>（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渐近记号</a:t>
            </a:r>
            <a:r>
              <a:rPr lang="zh-CN" altLang="en-US" sz="3200" dirty="0">
                <a:solidFill>
                  <a:srgbClr val="FF0000"/>
                </a:solidFill>
              </a:rPr>
              <a:t>）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</a:rPr>
              <a:t>Big-Oh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Big-Omega</a:t>
            </a:r>
            <a:r>
              <a:rPr lang="en-US" altLang="zh-CN" sz="2800" dirty="0"/>
              <a:t> 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/>
              <a:t>Big-Theta 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/>
              <a:t>Algorithm Design and Algorithm Turing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/>
              <a:t>Solving Recurrences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/>
              <a:t>Recursion-tree Method </a:t>
            </a:r>
            <a:r>
              <a:rPr lang="zh-CN" altLang="en-US" sz="2800" dirty="0"/>
              <a:t>（递归树法）</a:t>
            </a:r>
            <a:endParaRPr lang="en-US" altLang="zh-CN" sz="2800" dirty="0"/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/>
              <a:t>Substitution Method </a:t>
            </a:r>
            <a:r>
              <a:rPr lang="zh-CN" altLang="en-US" sz="2800" dirty="0"/>
              <a:t>（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代入法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替代法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/>
              <a:t>Master Method and Master Theorem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主方法</a:t>
            </a:r>
            <a:r>
              <a:rPr lang="en-US" altLang="zh-CN" sz="2800" dirty="0"/>
              <a:t>)</a:t>
            </a:r>
            <a:endParaRPr lang="en-US" altLang="zh-CN" sz="32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Outline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7372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Big-Omega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51" y="977964"/>
            <a:ext cx="8352928" cy="584791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 flipV="1">
            <a:off x="309708" y="4581128"/>
            <a:ext cx="8294739" cy="2160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 flipV="1">
            <a:off x="-108519" y="3212976"/>
            <a:ext cx="4392488" cy="1368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 flipV="1">
            <a:off x="4737661" y="977964"/>
            <a:ext cx="4082811" cy="36031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822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Big-Omega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51" y="977964"/>
            <a:ext cx="8352928" cy="584791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 flipV="1">
            <a:off x="309708" y="4581128"/>
            <a:ext cx="8294739" cy="2160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082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Big-Omega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51" y="977964"/>
            <a:ext cx="8352928" cy="584791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 flipV="1">
            <a:off x="1187624" y="5517232"/>
            <a:ext cx="5616624" cy="1102296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3712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Big-Omega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51" y="977964"/>
            <a:ext cx="8352928" cy="584791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 flipV="1">
            <a:off x="1187624" y="5877272"/>
            <a:ext cx="5616624" cy="742256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771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Big-Omega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51" y="977964"/>
            <a:ext cx="8352928" cy="584791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 flipV="1">
            <a:off x="1187624" y="6237312"/>
            <a:ext cx="5616624" cy="382216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5032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Big-Omega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51" y="977964"/>
            <a:ext cx="8352928" cy="584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93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Big-Omega: Harmonic Series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400" dirty="0">
                    <a:latin typeface="+mj-lt"/>
                  </a:rPr>
                  <a:t>The Asymptotic Lower Bound of Harmonic Series: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+mj-lt"/>
                </a:endParaRPr>
              </a:p>
              <a:p>
                <a:pPr marL="0" indent="0">
                  <a:buNone/>
                </a:pPr>
                <a:endParaRPr lang="en-US" altLang="zh-CN" sz="2400" b="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6601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Big-Omega: Harmonic Series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48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400" dirty="0">
                    <a:latin typeface="+mj-lt"/>
                  </a:rPr>
                  <a:t>Proof: Assume that n is a power of two, then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br>
                  <a:rPr lang="en-US" altLang="zh-CN" sz="2400" b="0" dirty="0"/>
                </a:br>
                <a:br>
                  <a:rPr lang="en-US" altLang="zh-CN" sz="2400" b="0" dirty="0"/>
                </a:br>
                <a:br>
                  <a:rPr lang="en-US" altLang="zh-CN" sz="2400" b="0" dirty="0"/>
                </a:br>
                <a:br>
                  <a:rPr lang="en-US" altLang="zh-CN" sz="2400" b="0" dirty="0"/>
                </a:br>
                <a:endParaRPr lang="en-US" altLang="zh-CN" sz="2400" b="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5449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Big-Omega: Harmonic Series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400" dirty="0">
                    <a:latin typeface="+mj-lt"/>
                  </a:rPr>
                  <a:t>Proof: Assume that n is a power of two, then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br>
                  <a:rPr lang="en-US" altLang="zh-CN" sz="2400" b="0" dirty="0"/>
                </a:br>
                <a:br>
                  <a:rPr lang="en-US" altLang="zh-CN" sz="2400" b="0" dirty="0"/>
                </a:br>
                <a:br>
                  <a:rPr lang="en-US" altLang="zh-CN" sz="2400" b="0" dirty="0"/>
                </a:br>
                <a:endParaRPr lang="en-US" altLang="zh-CN" sz="2400" b="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 6"/>
          <p:cNvSpPr>
            <a:spLocks noChangeArrowheads="1"/>
          </p:cNvSpPr>
          <p:nvPr/>
        </p:nvSpPr>
        <p:spPr bwMode="auto">
          <a:xfrm>
            <a:off x="3681710" y="2276872"/>
            <a:ext cx="1944216" cy="1512168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" name="圆角矩形 6"/>
          <p:cNvSpPr>
            <a:spLocks noChangeArrowheads="1"/>
          </p:cNvSpPr>
          <p:nvPr/>
        </p:nvSpPr>
        <p:spPr bwMode="auto">
          <a:xfrm>
            <a:off x="2601590" y="2276872"/>
            <a:ext cx="864096" cy="1512167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" name="圆角矩形 6"/>
          <p:cNvSpPr>
            <a:spLocks noChangeArrowheads="1"/>
          </p:cNvSpPr>
          <p:nvPr/>
        </p:nvSpPr>
        <p:spPr bwMode="auto">
          <a:xfrm>
            <a:off x="5780285" y="2276871"/>
            <a:ext cx="1600027" cy="1512167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05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Big-Oh: Example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0" y="980728"/>
            <a:ext cx="8435280" cy="5738466"/>
          </a:xfrm>
        </p:spPr>
      </p:pic>
      <p:sp>
        <p:nvSpPr>
          <p:cNvPr id="2" name="矩形 1"/>
          <p:cNvSpPr/>
          <p:nvPr/>
        </p:nvSpPr>
        <p:spPr bwMode="auto">
          <a:xfrm>
            <a:off x="179512" y="3717032"/>
            <a:ext cx="8610128" cy="30021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11503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Big-Omega: Harmonic Series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50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400" dirty="0"/>
                  <a:t>Proof: </a:t>
                </a:r>
                <a:r>
                  <a:rPr lang="en-US" altLang="zh-CN" sz="2400" dirty="0">
                    <a:latin typeface="+mj-lt"/>
                  </a:rPr>
                  <a:t>Assume that n is a power of two, then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+2⋅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+4⋅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+8⋅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br>
                  <a:rPr lang="en-US" altLang="zh-CN" sz="2400" b="0" dirty="0"/>
                </a:br>
                <a:br>
                  <a:rPr lang="en-US" altLang="zh-CN" sz="2400" b="0" dirty="0"/>
                </a:br>
                <a:endParaRPr lang="en-US" altLang="zh-CN" sz="2400" b="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圆角矩形 6"/>
          <p:cNvSpPr>
            <a:spLocks noChangeArrowheads="1"/>
          </p:cNvSpPr>
          <p:nvPr/>
        </p:nvSpPr>
        <p:spPr bwMode="auto">
          <a:xfrm>
            <a:off x="3563888" y="2276872"/>
            <a:ext cx="1944216" cy="1512168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" name="圆角矩形 6"/>
          <p:cNvSpPr>
            <a:spLocks noChangeArrowheads="1"/>
          </p:cNvSpPr>
          <p:nvPr/>
        </p:nvSpPr>
        <p:spPr bwMode="auto">
          <a:xfrm>
            <a:off x="2483768" y="2276872"/>
            <a:ext cx="864096" cy="1512167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圆角矩形 6"/>
          <p:cNvSpPr>
            <a:spLocks noChangeArrowheads="1"/>
          </p:cNvSpPr>
          <p:nvPr/>
        </p:nvSpPr>
        <p:spPr bwMode="auto">
          <a:xfrm>
            <a:off x="5662463" y="2276871"/>
            <a:ext cx="1600027" cy="1512167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4465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Big-Omega: Harmonic Series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51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400" dirty="0"/>
                  <a:t>Proof: </a:t>
                </a:r>
                <a:r>
                  <a:rPr lang="en-US" altLang="zh-CN" sz="2400" dirty="0">
                    <a:latin typeface="+mj-lt"/>
                  </a:rPr>
                  <a:t>Assume that n is a power of two, then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+2⋅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+4⋅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+8⋅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br>
                  <a:rPr lang="en-US" altLang="zh-CN" sz="2400" b="0" dirty="0"/>
                </a:br>
                <a:endParaRPr lang="en-US" altLang="zh-CN" sz="2400" b="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2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Big-Omega: Harmonic Series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52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400" dirty="0"/>
                  <a:t>Proof: </a:t>
                </a:r>
                <a:r>
                  <a:rPr lang="en-US" altLang="zh-CN" sz="2400" dirty="0">
                    <a:latin typeface="+mj-lt"/>
                  </a:rPr>
                  <a:t>Assume that n is a power of two, then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+2⋅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+4⋅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+8⋅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:r>
                  <a:rPr lang="en-US" altLang="zh-CN" sz="2400" dirty="0"/>
                  <a:t>        </a:t>
                </a:r>
                <a:endParaRPr lang="en-US" altLang="zh-CN" sz="2400" b="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5785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Big-Omega: Harmonic Series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53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400" dirty="0"/>
                  <a:t>Proof: </a:t>
                </a:r>
                <a:r>
                  <a:rPr lang="en-US" altLang="zh-CN" sz="2400" dirty="0">
                    <a:latin typeface="+mj-lt"/>
                  </a:rPr>
                  <a:t>Assume that n is a power of two, then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+2⋅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+4⋅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+8⋅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:r>
                  <a:rPr lang="en-US" altLang="zh-CN" sz="2400" dirty="0"/>
                  <a:t>        Thus,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lo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fNam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b="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741" b="-1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4896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Asymptotic Notations </a:t>
            </a:r>
            <a:r>
              <a:rPr lang="zh-CN" altLang="en-US" sz="3200" dirty="0">
                <a:solidFill>
                  <a:srgbClr val="FF0000"/>
                </a:solidFill>
              </a:rPr>
              <a:t>（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渐近记号</a:t>
            </a:r>
            <a:r>
              <a:rPr lang="zh-CN" altLang="en-US" sz="3200" dirty="0">
                <a:solidFill>
                  <a:srgbClr val="FF0000"/>
                </a:solidFill>
              </a:rPr>
              <a:t>）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</a:rPr>
              <a:t>Big-Oh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</a:rPr>
              <a:t>Big-Omega 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Big-Theta 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/>
              <a:t>Algorithm Design and Algorithm Turing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/>
              <a:t>Solving Recurrences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/>
              <a:t>Recursion-tree Method </a:t>
            </a:r>
            <a:r>
              <a:rPr lang="zh-CN" altLang="en-US" sz="2800" dirty="0"/>
              <a:t>（递归树法）</a:t>
            </a:r>
            <a:endParaRPr lang="en-US" altLang="zh-CN" sz="2800" dirty="0"/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/>
              <a:t>Substitution Method </a:t>
            </a:r>
            <a:r>
              <a:rPr lang="zh-CN" altLang="en-US" sz="2800" dirty="0"/>
              <a:t>（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代入法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替代法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/>
              <a:t>Master Method and Master Theorem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主方法</a:t>
            </a:r>
            <a:r>
              <a:rPr lang="en-US" altLang="zh-CN" sz="2800" dirty="0"/>
              <a:t>)</a:t>
            </a:r>
            <a:endParaRPr lang="en-US" altLang="zh-CN" sz="32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Outline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14942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Big-Theta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56289"/>
            <a:ext cx="8712968" cy="582073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 flipV="1">
            <a:off x="323528" y="2636912"/>
            <a:ext cx="8208912" cy="3960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0022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Big-Theta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56289"/>
            <a:ext cx="8712968" cy="582073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 flipV="1">
            <a:off x="323528" y="5517232"/>
            <a:ext cx="8208912" cy="1080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06354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Big-Theta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56289"/>
            <a:ext cx="8712968" cy="582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809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Upper bounds</a:t>
                </a:r>
                <a:r>
                  <a:rPr lang="en-US" altLang="zh-CN" sz="2400" dirty="0"/>
                  <a:t>. </a:t>
                </a:r>
                <a:r>
                  <a:rPr lang="zh-CN" altLang="en-US" sz="2400" dirty="0"/>
                  <a:t>  </a:t>
                </a:r>
                <a:r>
                  <a:rPr lang="en-US" altLang="zh-CN" sz="2400" dirty="0"/>
                  <a:t>T(n)=O(f(n)) if there exist constants c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&gt; 0 and n</a:t>
                </a:r>
                <a:r>
                  <a:rPr lang="en-US" altLang="zh-CN" sz="2400" baseline="-25000" dirty="0"/>
                  <a:t>0</a:t>
                </a:r>
                <a:r>
                  <a:rPr lang="en-US" altLang="zh-CN" sz="2400" dirty="0"/>
                  <a:t> </a:t>
                </a:r>
                <a:r>
                  <a:rPr lang="zh-CN" altLang="en-US" sz="2400" dirty="0"/>
                  <a:t>≥ </a:t>
                </a:r>
                <a:r>
                  <a:rPr lang="en-US" altLang="zh-CN" sz="2400" dirty="0"/>
                  <a:t>0  such that for all n </a:t>
                </a:r>
                <a:r>
                  <a:rPr lang="zh-CN" altLang="en-US" sz="2400" dirty="0"/>
                  <a:t>≥ </a:t>
                </a:r>
                <a:r>
                  <a:rPr lang="en-US" altLang="zh-CN" sz="2400" dirty="0"/>
                  <a:t>n</a:t>
                </a:r>
                <a:r>
                  <a:rPr lang="en-US" altLang="zh-CN" sz="2400" baseline="-25000" dirty="0"/>
                  <a:t>0</a:t>
                </a:r>
                <a:r>
                  <a:rPr lang="en-US" altLang="zh-CN" sz="2400" dirty="0"/>
                  <a:t>, we have T(n) </a:t>
                </a:r>
                <a:r>
                  <a:rPr lang="zh-CN" altLang="en-US" sz="2400" dirty="0"/>
                  <a:t>≤ </a:t>
                </a:r>
                <a:r>
                  <a:rPr lang="en-US" altLang="zh-CN" sz="2400" dirty="0" err="1"/>
                  <a:t>c·f</a:t>
                </a:r>
                <a:r>
                  <a:rPr lang="en-US" altLang="zh-CN" sz="2400" dirty="0"/>
                  <a:t>(n).</a:t>
                </a:r>
              </a:p>
              <a:p>
                <a:pPr marL="0" indent="0" eaLnBrk="1" hangingPunct="1">
                  <a:buNone/>
                </a:pPr>
                <a:r>
                  <a:rPr lang="en-US" altLang="zh-CN" sz="2400" dirty="0"/>
                  <a:t>Equivalent definition: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⟶∞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400" dirty="0"/>
              </a:p>
              <a:p>
                <a:pPr marL="0" indent="0" eaLnBrk="1" hangingPunct="1"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Lower bounds</a:t>
                </a:r>
                <a:r>
                  <a:rPr lang="en-US" altLang="zh-CN" sz="2400" dirty="0"/>
                  <a:t>. T(n)=</a:t>
                </a:r>
                <a:r>
                  <a:rPr lang="el-GR" altLang="zh-CN" sz="2400" dirty="0"/>
                  <a:t>Ω</a:t>
                </a:r>
                <a:r>
                  <a:rPr lang="en-US" altLang="zh-CN" sz="2400" dirty="0"/>
                  <a:t>(f(n)) if there exist constants c&gt; 0  and n</a:t>
                </a:r>
                <a:r>
                  <a:rPr lang="en-US" altLang="zh-CN" sz="2400" baseline="-25000" dirty="0"/>
                  <a:t>0</a:t>
                </a:r>
                <a:r>
                  <a:rPr lang="en-US" altLang="zh-CN" sz="2400" dirty="0"/>
                  <a:t> </a:t>
                </a:r>
                <a:r>
                  <a:rPr lang="zh-CN" altLang="en-US" sz="2400" dirty="0"/>
                  <a:t>≥ </a:t>
                </a:r>
                <a:r>
                  <a:rPr lang="en-US" altLang="zh-CN" sz="2400" dirty="0"/>
                  <a:t>0 such that for all 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 </a:t>
                </a:r>
                <a:r>
                  <a:rPr lang="zh-CN" altLang="en-US" sz="2400" dirty="0"/>
                  <a:t>≥ </a:t>
                </a:r>
                <a:r>
                  <a:rPr lang="en-US" altLang="zh-CN" sz="2400" dirty="0"/>
                  <a:t>n</a:t>
                </a:r>
                <a:r>
                  <a:rPr lang="en-US" altLang="zh-CN" sz="2400" baseline="-25000" dirty="0"/>
                  <a:t>0</a:t>
                </a:r>
                <a:r>
                  <a:rPr lang="en-US" altLang="zh-CN" sz="2400" dirty="0"/>
                  <a:t>, we have T(n) </a:t>
                </a:r>
                <a:r>
                  <a:rPr lang="zh-CN" altLang="en-US" sz="2400" dirty="0"/>
                  <a:t>≥ </a:t>
                </a:r>
                <a:r>
                  <a:rPr lang="en-US" altLang="zh-CN" sz="2400" dirty="0" err="1"/>
                  <a:t>c·f</a:t>
                </a:r>
                <a:r>
                  <a:rPr lang="en-US" altLang="zh-CN" sz="2400" dirty="0"/>
                  <a:t>(n). Equivalent definition: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⟶∞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fun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400" dirty="0"/>
              </a:p>
              <a:p>
                <a:pPr marL="0" indent="0" eaLnBrk="1" hangingPunct="1"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Tight bounds</a:t>
                </a:r>
                <a:r>
                  <a:rPr lang="en-US" altLang="zh-CN" sz="2400" dirty="0"/>
                  <a:t>.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400" dirty="0"/>
                  <a:t> 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marL="0" indent="0" eaLnBrk="1" hangingPunct="1"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Note</a:t>
                </a:r>
                <a:r>
                  <a:rPr lang="en-US" altLang="zh-CN" sz="2400" dirty="0"/>
                  <a:t>: Here “=” means “is”, not equal. The more mathematically correct way should be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marL="0" indent="0" eaLnBrk="1" hangingPunct="1"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For example</a:t>
                </a:r>
                <a:r>
                  <a:rPr lang="en-US" altLang="zh-CN" sz="2400" dirty="0"/>
                  <a:t>, for the harmonic series, 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/>
                  <a:t>we have: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den>
                        </m:f>
                      </m:e>
                    </m:nary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Asymptotic Notations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274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 100n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 = O(n</a:t>
            </a:r>
            <a:r>
              <a:rPr lang="en-US" altLang="zh-CN" sz="2400" baseline="30000" dirty="0"/>
              <a:t>3</a:t>
            </a:r>
            <a:r>
              <a:rPr lang="en-US" altLang="zh-CN" sz="2400" dirty="0"/>
              <a:t>)?</a:t>
            </a:r>
            <a:br>
              <a:rPr lang="en-US" altLang="zh-CN" sz="2400" dirty="0"/>
            </a:br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r>
              <a:rPr lang="pt-BR" altLang="zh-CN" sz="2400" dirty="0"/>
              <a:t>100n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= Ω(n</a:t>
            </a:r>
            <a:r>
              <a:rPr lang="pt-BR" altLang="zh-CN" sz="2400" baseline="30000" dirty="0"/>
              <a:t>3</a:t>
            </a:r>
            <a:r>
              <a:rPr lang="pt-BR" altLang="zh-CN" sz="2400" dirty="0"/>
              <a:t>)?</a:t>
            </a:r>
            <a:br>
              <a:rPr lang="pt-BR" altLang="zh-CN" sz="2400" dirty="0"/>
            </a:br>
            <a:endParaRPr lang="en-US" altLang="zh-CN" sz="2400" b="1" dirty="0"/>
          </a:p>
          <a:p>
            <a:pPr eaLnBrk="1" hangingPunct="1"/>
            <a:endParaRPr lang="en-US" altLang="zh-CN" sz="2400" b="1" dirty="0"/>
          </a:p>
          <a:p>
            <a:pPr eaLnBrk="1" hangingPunct="1"/>
            <a:r>
              <a:rPr lang="pt-BR" altLang="zh-CN" sz="2400" dirty="0"/>
              <a:t>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− 100n = O(n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)? </a:t>
            </a:r>
            <a:endParaRPr lang="pt-BR" altLang="zh-CN" sz="2400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zh-CN" sz="2400" dirty="0"/>
              <a:t>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− 100n = Ω(n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)? </a:t>
            </a:r>
            <a:endParaRPr lang="pt-BR" altLang="zh-CN" sz="2400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zh-CN" sz="2400" dirty="0"/>
              <a:t>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− 100n = Θ(n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)?</a:t>
            </a:r>
            <a:r>
              <a:rPr lang="pt-BR" altLang="zh-CN" sz="2400" dirty="0">
                <a:solidFill>
                  <a:srgbClr val="FF0000"/>
                </a:solidFill>
              </a:rPr>
              <a:t> </a:t>
            </a:r>
          </a:p>
          <a:p>
            <a:pPr eaLnBrk="1" hangingPunct="1"/>
            <a:r>
              <a:rPr lang="pt-BR" altLang="zh-CN" sz="2400" dirty="0"/>
              <a:t>log(2n) = O(log n)?</a:t>
            </a:r>
            <a:r>
              <a:rPr lang="pt-BR" altLang="zh-CN" sz="2400" dirty="0">
                <a:solidFill>
                  <a:srgbClr val="FF0000"/>
                </a:solidFill>
              </a:rPr>
              <a:t> </a:t>
            </a:r>
          </a:p>
          <a:p>
            <a:pPr eaLnBrk="1" hangingPunct="1"/>
            <a:r>
              <a:rPr lang="pt-BR" altLang="zh-CN" sz="2400" dirty="0"/>
              <a:t>(2n)</a:t>
            </a:r>
            <a:r>
              <a:rPr lang="pt-BR" altLang="zh-CN" sz="2400" baseline="30000" dirty="0"/>
              <a:t>10</a:t>
            </a:r>
            <a:r>
              <a:rPr lang="pt-BR" altLang="zh-CN" sz="2400" dirty="0"/>
              <a:t> = O(n</a:t>
            </a:r>
            <a:r>
              <a:rPr lang="pt-BR" altLang="zh-CN" sz="2400" baseline="30000" dirty="0"/>
              <a:t>10</a:t>
            </a:r>
            <a:r>
              <a:rPr lang="pt-BR" altLang="zh-CN" sz="2400" dirty="0"/>
              <a:t>)? </a:t>
            </a:r>
            <a:endParaRPr lang="pt-BR" altLang="zh-CN" sz="2400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zh-CN" sz="2400" dirty="0"/>
              <a:t>2</a:t>
            </a:r>
            <a:r>
              <a:rPr lang="pt-BR" altLang="zh-CN" sz="2400" baseline="30000" dirty="0"/>
              <a:t>2n</a:t>
            </a:r>
            <a:r>
              <a:rPr lang="pt-BR" altLang="zh-CN" sz="2400" dirty="0"/>
              <a:t> = O(2</a:t>
            </a:r>
            <a:r>
              <a:rPr lang="pt-BR" altLang="zh-CN" sz="2400" baseline="30000" dirty="0"/>
              <a:t>n</a:t>
            </a:r>
            <a:r>
              <a:rPr lang="pt-BR" altLang="zh-CN" sz="2400" dirty="0"/>
              <a:t>)?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7835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Big-Oh: Example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0" y="980728"/>
            <a:ext cx="8435280" cy="5738466"/>
          </a:xfrm>
        </p:spPr>
      </p:pic>
    </p:spTree>
    <p:extLst>
      <p:ext uri="{BB962C8B-B14F-4D97-AF65-F5344CB8AC3E}">
        <p14:creationId xmlns:p14="http://schemas.microsoft.com/office/powerpoint/2010/main" val="33348157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 100n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 = O(n</a:t>
            </a:r>
            <a:r>
              <a:rPr lang="en-US" altLang="zh-CN" sz="2400" baseline="30000" dirty="0"/>
              <a:t>3</a:t>
            </a:r>
            <a:r>
              <a:rPr lang="en-US" altLang="zh-CN" sz="2400" dirty="0"/>
              <a:t>)?</a:t>
            </a:r>
            <a:br>
              <a:rPr lang="en-US" altLang="zh-CN" sz="2400" dirty="0"/>
            </a:br>
            <a:r>
              <a:rPr lang="en-US" altLang="zh-CN" sz="2400" b="1" dirty="0"/>
              <a:t>Answer</a:t>
            </a:r>
            <a:r>
              <a:rPr lang="en-US" altLang="zh-CN" sz="2400" dirty="0"/>
              <a:t>: Yes. C = 1 and n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 = 100. Then 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∀</a:t>
            </a:r>
            <a:r>
              <a:rPr lang="en-US" altLang="zh-CN" sz="2400" dirty="0"/>
              <a:t>n ≥ n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 </a:t>
            </a:r>
            <a:br>
              <a:rPr lang="en-US" altLang="zh-CN" sz="2400" dirty="0"/>
            </a:br>
            <a:r>
              <a:rPr lang="en-US" altLang="zh-CN" sz="2400" dirty="0"/>
              <a:t>100n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 ≤ C·n</a:t>
            </a:r>
            <a:r>
              <a:rPr lang="en-US" altLang="zh-CN" sz="2400" baseline="30000" dirty="0"/>
              <a:t>3</a:t>
            </a:r>
            <a:r>
              <a:rPr lang="en-US" altLang="zh-CN" sz="2400" dirty="0"/>
              <a:t>.</a:t>
            </a:r>
          </a:p>
          <a:p>
            <a:pPr eaLnBrk="1" hangingPunct="1"/>
            <a:r>
              <a:rPr lang="pt-BR" altLang="zh-CN" sz="2400" dirty="0"/>
              <a:t>100n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= Ω(n</a:t>
            </a:r>
            <a:r>
              <a:rPr lang="pt-BR" altLang="zh-CN" sz="2400" baseline="30000" dirty="0"/>
              <a:t>3</a:t>
            </a:r>
            <a:r>
              <a:rPr lang="pt-BR" altLang="zh-CN" sz="2400" dirty="0"/>
              <a:t>)?</a:t>
            </a:r>
            <a:br>
              <a:rPr lang="pt-BR" altLang="zh-CN" sz="2400" dirty="0"/>
            </a:br>
            <a:endParaRPr lang="en-US" altLang="zh-CN" sz="2400" b="1" dirty="0"/>
          </a:p>
          <a:p>
            <a:pPr eaLnBrk="1" hangingPunct="1"/>
            <a:endParaRPr lang="en-US" altLang="zh-CN" sz="2400" b="1" dirty="0"/>
          </a:p>
          <a:p>
            <a:pPr eaLnBrk="1" hangingPunct="1"/>
            <a:r>
              <a:rPr lang="pt-BR" altLang="zh-CN" sz="2400" dirty="0"/>
              <a:t>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− 100n = O(n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)? </a:t>
            </a:r>
            <a:endParaRPr lang="pt-BR" altLang="zh-CN" sz="2400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zh-CN" sz="2400" dirty="0"/>
              <a:t>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− 100n = Ω(n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)? </a:t>
            </a:r>
            <a:endParaRPr lang="pt-BR" altLang="zh-CN" sz="2400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zh-CN" sz="2400" dirty="0"/>
              <a:t>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− 100n = Θ(n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)?</a:t>
            </a:r>
            <a:r>
              <a:rPr lang="pt-BR" altLang="zh-CN" sz="2400" dirty="0">
                <a:solidFill>
                  <a:srgbClr val="FF0000"/>
                </a:solidFill>
              </a:rPr>
              <a:t> </a:t>
            </a:r>
          </a:p>
          <a:p>
            <a:pPr eaLnBrk="1" hangingPunct="1"/>
            <a:r>
              <a:rPr lang="pt-BR" altLang="zh-CN" sz="2400" dirty="0"/>
              <a:t>log(2n) = O(log n)?</a:t>
            </a:r>
            <a:r>
              <a:rPr lang="pt-BR" altLang="zh-CN" sz="2400" dirty="0">
                <a:solidFill>
                  <a:srgbClr val="FF0000"/>
                </a:solidFill>
              </a:rPr>
              <a:t> </a:t>
            </a:r>
          </a:p>
          <a:p>
            <a:pPr eaLnBrk="1" hangingPunct="1"/>
            <a:r>
              <a:rPr lang="pt-BR" altLang="zh-CN" sz="2400" dirty="0"/>
              <a:t>(2n)</a:t>
            </a:r>
            <a:r>
              <a:rPr lang="pt-BR" altLang="zh-CN" sz="2400" baseline="30000" dirty="0"/>
              <a:t>10</a:t>
            </a:r>
            <a:r>
              <a:rPr lang="pt-BR" altLang="zh-CN" sz="2400" dirty="0"/>
              <a:t> = O(n</a:t>
            </a:r>
            <a:r>
              <a:rPr lang="pt-BR" altLang="zh-CN" sz="2400" baseline="30000" dirty="0"/>
              <a:t>10</a:t>
            </a:r>
            <a:r>
              <a:rPr lang="pt-BR" altLang="zh-CN" sz="2400" dirty="0"/>
              <a:t>)? </a:t>
            </a:r>
            <a:endParaRPr lang="pt-BR" altLang="zh-CN" sz="2400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zh-CN" sz="2400" dirty="0"/>
              <a:t>2</a:t>
            </a:r>
            <a:r>
              <a:rPr lang="pt-BR" altLang="zh-CN" sz="2400" baseline="30000" dirty="0"/>
              <a:t>2n</a:t>
            </a:r>
            <a:r>
              <a:rPr lang="pt-BR" altLang="zh-CN" sz="2400" dirty="0"/>
              <a:t> = O(2</a:t>
            </a:r>
            <a:r>
              <a:rPr lang="pt-BR" altLang="zh-CN" sz="2400" baseline="30000" dirty="0"/>
              <a:t>n</a:t>
            </a:r>
            <a:r>
              <a:rPr lang="pt-BR" altLang="zh-CN" sz="2400" dirty="0"/>
              <a:t>)?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2681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 100n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 = O(n</a:t>
            </a:r>
            <a:r>
              <a:rPr lang="en-US" altLang="zh-CN" sz="2400" baseline="30000" dirty="0"/>
              <a:t>3</a:t>
            </a:r>
            <a:r>
              <a:rPr lang="en-US" altLang="zh-CN" sz="2400" dirty="0"/>
              <a:t>)?</a:t>
            </a:r>
            <a:br>
              <a:rPr lang="en-US" altLang="zh-CN" sz="2400" dirty="0"/>
            </a:br>
            <a:r>
              <a:rPr lang="en-US" altLang="zh-CN" sz="2400" b="1" dirty="0"/>
              <a:t>Answer</a:t>
            </a:r>
            <a:r>
              <a:rPr lang="en-US" altLang="zh-CN" sz="2400" dirty="0"/>
              <a:t>: Yes. C = 1 and n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 = 100. Then 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∀</a:t>
            </a:r>
            <a:r>
              <a:rPr lang="en-US" altLang="zh-CN" sz="2400" dirty="0"/>
              <a:t>n ≥ n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 </a:t>
            </a:r>
            <a:br>
              <a:rPr lang="en-US" altLang="zh-CN" sz="2400" dirty="0"/>
            </a:br>
            <a:r>
              <a:rPr lang="en-US" altLang="zh-CN" sz="2400" dirty="0"/>
              <a:t>100n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 ≤ C·n</a:t>
            </a:r>
            <a:r>
              <a:rPr lang="en-US" altLang="zh-CN" sz="2400" baseline="30000" dirty="0"/>
              <a:t>3</a:t>
            </a:r>
            <a:r>
              <a:rPr lang="en-US" altLang="zh-CN" sz="2400" dirty="0"/>
              <a:t>.</a:t>
            </a:r>
          </a:p>
          <a:p>
            <a:pPr eaLnBrk="1" hangingPunct="1"/>
            <a:r>
              <a:rPr lang="pt-BR" altLang="zh-CN" sz="2400" dirty="0"/>
              <a:t>100n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= Ω(n</a:t>
            </a:r>
            <a:r>
              <a:rPr lang="pt-BR" altLang="zh-CN" sz="2400" baseline="30000" dirty="0"/>
              <a:t>3</a:t>
            </a:r>
            <a:r>
              <a:rPr lang="pt-BR" altLang="zh-CN" sz="2400" dirty="0"/>
              <a:t>)?</a:t>
            </a:r>
            <a:br>
              <a:rPr lang="pt-BR" altLang="zh-CN" sz="2400" dirty="0"/>
            </a:br>
            <a:r>
              <a:rPr lang="pt-BR" altLang="zh-CN" sz="2400" b="1" dirty="0"/>
              <a:t>Answer</a:t>
            </a:r>
            <a:r>
              <a:rPr lang="pt-BR" altLang="zh-CN" sz="2400" dirty="0"/>
              <a:t>: No. 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∀ </a:t>
            </a:r>
            <a:r>
              <a:rPr lang="pt-BR" altLang="zh-CN" sz="2400" dirty="0"/>
              <a:t>C &gt; 0</a:t>
            </a:r>
            <a:r>
              <a:rPr lang="en-US" altLang="zh-CN" sz="2400" dirty="0"/>
              <a:t>,</a:t>
            </a:r>
            <a:r>
              <a:rPr lang="pt-BR" altLang="zh-CN" sz="2400" dirty="0"/>
              <a:t> n</a:t>
            </a:r>
            <a:r>
              <a:rPr lang="pt-BR" altLang="zh-CN" sz="2400" baseline="-25000" dirty="0"/>
              <a:t>0</a:t>
            </a:r>
            <a:r>
              <a:rPr lang="pt-BR" altLang="zh-CN" sz="2400" dirty="0"/>
              <a:t> &gt; 0, there exists n &gt; n</a:t>
            </a:r>
            <a:r>
              <a:rPr lang="pt-BR" altLang="zh-CN" sz="2400" baseline="-25000" dirty="0"/>
              <a:t>0</a:t>
            </a:r>
            <a:r>
              <a:rPr lang="pt-BR" altLang="zh-CN" sz="2400" dirty="0"/>
              <a:t> </a:t>
            </a:r>
            <a:br>
              <a:rPr lang="pt-BR" altLang="zh-CN" sz="2400" dirty="0"/>
            </a:br>
            <a:r>
              <a:rPr lang="pt-BR" altLang="zh-CN" sz="2400" dirty="0"/>
              <a:t>(n = n</a:t>
            </a:r>
            <a:r>
              <a:rPr lang="pt-BR" altLang="zh-CN" sz="2400" baseline="-25000" dirty="0"/>
              <a:t>0</a:t>
            </a:r>
            <a:r>
              <a:rPr lang="pt-BR" altLang="zh-CN" sz="2400" dirty="0"/>
              <a:t> + 100/C) such that 100n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&lt; C·n</a:t>
            </a:r>
            <a:r>
              <a:rPr lang="pt-BR" altLang="zh-CN" sz="2400" baseline="30000" dirty="0"/>
              <a:t>3</a:t>
            </a:r>
            <a:r>
              <a:rPr lang="pt-BR" altLang="zh-CN" sz="2400" dirty="0"/>
              <a:t>.</a:t>
            </a:r>
          </a:p>
          <a:p>
            <a:pPr eaLnBrk="1" hangingPunct="1"/>
            <a:r>
              <a:rPr lang="pt-BR" altLang="zh-CN" sz="2400" dirty="0"/>
              <a:t>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− 100n = O(n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)? </a:t>
            </a:r>
            <a:endParaRPr lang="pt-BR" altLang="zh-CN" sz="2400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zh-CN" sz="2400" dirty="0"/>
              <a:t>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− 100n = Ω(n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)? </a:t>
            </a:r>
            <a:endParaRPr lang="pt-BR" altLang="zh-CN" sz="2400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zh-CN" sz="2400" dirty="0"/>
              <a:t>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− 100n = Θ(n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)?</a:t>
            </a:r>
            <a:r>
              <a:rPr lang="pt-BR" altLang="zh-CN" sz="2400" dirty="0">
                <a:solidFill>
                  <a:srgbClr val="FF0000"/>
                </a:solidFill>
              </a:rPr>
              <a:t> </a:t>
            </a:r>
          </a:p>
          <a:p>
            <a:pPr eaLnBrk="1" hangingPunct="1"/>
            <a:r>
              <a:rPr lang="pt-BR" altLang="zh-CN" sz="2400" dirty="0"/>
              <a:t>log(2n) = O(log n)?</a:t>
            </a:r>
            <a:r>
              <a:rPr lang="pt-BR" altLang="zh-CN" sz="2400" dirty="0">
                <a:solidFill>
                  <a:srgbClr val="FF0000"/>
                </a:solidFill>
              </a:rPr>
              <a:t> </a:t>
            </a:r>
          </a:p>
          <a:p>
            <a:pPr eaLnBrk="1" hangingPunct="1"/>
            <a:r>
              <a:rPr lang="pt-BR" altLang="zh-CN" sz="2400" dirty="0"/>
              <a:t>(2n)</a:t>
            </a:r>
            <a:r>
              <a:rPr lang="pt-BR" altLang="zh-CN" sz="2400" baseline="30000" dirty="0"/>
              <a:t>10</a:t>
            </a:r>
            <a:r>
              <a:rPr lang="pt-BR" altLang="zh-CN" sz="2400" dirty="0"/>
              <a:t> = O(n</a:t>
            </a:r>
            <a:r>
              <a:rPr lang="pt-BR" altLang="zh-CN" sz="2400" baseline="30000" dirty="0"/>
              <a:t>10</a:t>
            </a:r>
            <a:r>
              <a:rPr lang="pt-BR" altLang="zh-CN" sz="2400" dirty="0"/>
              <a:t>)? </a:t>
            </a:r>
            <a:endParaRPr lang="pt-BR" altLang="zh-CN" sz="2400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zh-CN" sz="2400" dirty="0"/>
              <a:t>2</a:t>
            </a:r>
            <a:r>
              <a:rPr lang="pt-BR" altLang="zh-CN" sz="2400" baseline="30000" dirty="0"/>
              <a:t>2n</a:t>
            </a:r>
            <a:r>
              <a:rPr lang="pt-BR" altLang="zh-CN" sz="2400" dirty="0"/>
              <a:t> = O(2</a:t>
            </a:r>
            <a:r>
              <a:rPr lang="pt-BR" altLang="zh-CN" sz="2400" baseline="30000" dirty="0"/>
              <a:t>n</a:t>
            </a:r>
            <a:r>
              <a:rPr lang="pt-BR" altLang="zh-CN" sz="2400" dirty="0"/>
              <a:t>)?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9018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 100n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 = O(n</a:t>
            </a:r>
            <a:r>
              <a:rPr lang="en-US" altLang="zh-CN" sz="2400" baseline="30000" dirty="0"/>
              <a:t>3</a:t>
            </a:r>
            <a:r>
              <a:rPr lang="en-US" altLang="zh-CN" sz="2400" dirty="0"/>
              <a:t>)?</a:t>
            </a:r>
            <a:br>
              <a:rPr lang="en-US" altLang="zh-CN" sz="2400" dirty="0"/>
            </a:br>
            <a:r>
              <a:rPr lang="en-US" altLang="zh-CN" sz="2400" b="1" dirty="0"/>
              <a:t>Answer</a:t>
            </a:r>
            <a:r>
              <a:rPr lang="en-US" altLang="zh-CN" sz="2400" dirty="0"/>
              <a:t>: Yes. C = 1 and n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 = 100. Then 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∀</a:t>
            </a:r>
            <a:r>
              <a:rPr lang="en-US" altLang="zh-CN" sz="2400" dirty="0"/>
              <a:t>n ≥ n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 </a:t>
            </a:r>
            <a:br>
              <a:rPr lang="en-US" altLang="zh-CN" sz="2400" dirty="0"/>
            </a:br>
            <a:r>
              <a:rPr lang="en-US" altLang="zh-CN" sz="2400" dirty="0"/>
              <a:t>100n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 ≤ C·n</a:t>
            </a:r>
            <a:r>
              <a:rPr lang="en-US" altLang="zh-CN" sz="2400" baseline="30000" dirty="0"/>
              <a:t>3</a:t>
            </a:r>
            <a:r>
              <a:rPr lang="en-US" altLang="zh-CN" sz="2400" dirty="0"/>
              <a:t>.</a:t>
            </a:r>
          </a:p>
          <a:p>
            <a:pPr eaLnBrk="1" hangingPunct="1"/>
            <a:r>
              <a:rPr lang="pt-BR" altLang="zh-CN" sz="2400" dirty="0"/>
              <a:t>100n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= Ω(n</a:t>
            </a:r>
            <a:r>
              <a:rPr lang="pt-BR" altLang="zh-CN" sz="2400" baseline="30000" dirty="0"/>
              <a:t>3</a:t>
            </a:r>
            <a:r>
              <a:rPr lang="pt-BR" altLang="zh-CN" sz="2400" dirty="0"/>
              <a:t>)?</a:t>
            </a:r>
            <a:br>
              <a:rPr lang="pt-BR" altLang="zh-CN" sz="2400" dirty="0"/>
            </a:br>
            <a:r>
              <a:rPr lang="pt-BR" altLang="zh-CN" sz="2400" b="1" dirty="0"/>
              <a:t>Answer</a:t>
            </a:r>
            <a:r>
              <a:rPr lang="pt-BR" altLang="zh-CN" sz="2400" dirty="0"/>
              <a:t>: No. 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∀ </a:t>
            </a:r>
            <a:r>
              <a:rPr lang="pt-BR" altLang="zh-CN" sz="2400" dirty="0"/>
              <a:t>C &gt; 0</a:t>
            </a:r>
            <a:r>
              <a:rPr lang="en-US" altLang="zh-CN" sz="2400" dirty="0"/>
              <a:t>,</a:t>
            </a:r>
            <a:r>
              <a:rPr lang="pt-BR" altLang="zh-CN" sz="2400" dirty="0"/>
              <a:t> n</a:t>
            </a:r>
            <a:r>
              <a:rPr lang="pt-BR" altLang="zh-CN" sz="2400" baseline="-25000" dirty="0"/>
              <a:t>0</a:t>
            </a:r>
            <a:r>
              <a:rPr lang="pt-BR" altLang="zh-CN" sz="2400" dirty="0"/>
              <a:t> &gt; 0, there exists n &gt; n</a:t>
            </a:r>
            <a:r>
              <a:rPr lang="pt-BR" altLang="zh-CN" sz="2400" baseline="-25000" dirty="0"/>
              <a:t>0</a:t>
            </a:r>
            <a:r>
              <a:rPr lang="pt-BR" altLang="zh-CN" sz="2400" dirty="0"/>
              <a:t> </a:t>
            </a:r>
            <a:br>
              <a:rPr lang="pt-BR" altLang="zh-CN" sz="2400" dirty="0"/>
            </a:br>
            <a:r>
              <a:rPr lang="pt-BR" altLang="zh-CN" sz="2400" dirty="0"/>
              <a:t>(n = n</a:t>
            </a:r>
            <a:r>
              <a:rPr lang="pt-BR" altLang="zh-CN" sz="2400" baseline="-25000" dirty="0"/>
              <a:t>0</a:t>
            </a:r>
            <a:r>
              <a:rPr lang="pt-BR" altLang="zh-CN" sz="2400" dirty="0"/>
              <a:t> + 100/C) such that 100n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&lt; C·n</a:t>
            </a:r>
            <a:r>
              <a:rPr lang="pt-BR" altLang="zh-CN" sz="2400" baseline="30000" dirty="0"/>
              <a:t>3</a:t>
            </a:r>
            <a:r>
              <a:rPr lang="pt-BR" altLang="zh-CN" sz="2400" dirty="0"/>
              <a:t>.</a:t>
            </a:r>
          </a:p>
          <a:p>
            <a:pPr eaLnBrk="1" hangingPunct="1"/>
            <a:r>
              <a:rPr lang="pt-BR" altLang="zh-CN" sz="2400" dirty="0"/>
              <a:t>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− 100n = O(n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)? </a:t>
            </a:r>
            <a:r>
              <a:rPr lang="zh-CN" altLang="en-US" sz="2400" dirty="0">
                <a:solidFill>
                  <a:srgbClr val="FF0000"/>
                </a:solidFill>
              </a:rPr>
              <a:t>√</a:t>
            </a:r>
            <a:endParaRPr lang="pt-BR" altLang="zh-CN" sz="2400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zh-CN" sz="2400" dirty="0"/>
              <a:t>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− 100n = Ω(n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)? </a:t>
            </a:r>
            <a:r>
              <a:rPr lang="zh-CN" altLang="en-US" sz="2400" dirty="0">
                <a:solidFill>
                  <a:srgbClr val="FF0000"/>
                </a:solidFill>
              </a:rPr>
              <a:t>√</a:t>
            </a:r>
            <a:endParaRPr lang="pt-BR" altLang="zh-CN" sz="2400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zh-CN" sz="2400" dirty="0"/>
              <a:t>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− 100n = Θ(n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)?</a:t>
            </a:r>
            <a:r>
              <a:rPr lang="pt-BR" altLang="zh-CN" sz="2400" dirty="0">
                <a:solidFill>
                  <a:srgbClr val="FF0000"/>
                </a:solidFill>
              </a:rPr>
              <a:t> </a:t>
            </a:r>
            <a:r>
              <a:rPr lang="zh-CN" altLang="en-US" sz="2400" dirty="0">
                <a:solidFill>
                  <a:srgbClr val="FF0000"/>
                </a:solidFill>
              </a:rPr>
              <a:t>√</a:t>
            </a:r>
            <a:endParaRPr lang="pt-BR" altLang="zh-CN" sz="2400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zh-CN" sz="2400" dirty="0"/>
              <a:t>log(2n) = O(log n)?</a:t>
            </a:r>
            <a:r>
              <a:rPr lang="pt-BR" altLang="zh-CN" sz="2400" dirty="0">
                <a:solidFill>
                  <a:srgbClr val="FF0000"/>
                </a:solidFill>
              </a:rPr>
              <a:t> </a:t>
            </a:r>
            <a:r>
              <a:rPr lang="zh-CN" altLang="en-US" sz="2400" dirty="0">
                <a:solidFill>
                  <a:srgbClr val="FF0000"/>
                </a:solidFill>
              </a:rPr>
              <a:t>√</a:t>
            </a:r>
            <a:endParaRPr lang="pt-BR" altLang="zh-CN" sz="2400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zh-CN" sz="2400" dirty="0"/>
              <a:t>(2n)</a:t>
            </a:r>
            <a:r>
              <a:rPr lang="pt-BR" altLang="zh-CN" sz="2400" baseline="30000" dirty="0"/>
              <a:t>10</a:t>
            </a:r>
            <a:r>
              <a:rPr lang="pt-BR" altLang="zh-CN" sz="2400" dirty="0"/>
              <a:t> = O(n</a:t>
            </a:r>
            <a:r>
              <a:rPr lang="pt-BR" altLang="zh-CN" sz="2400" baseline="30000" dirty="0"/>
              <a:t>10</a:t>
            </a:r>
            <a:r>
              <a:rPr lang="pt-BR" altLang="zh-CN" sz="2400" dirty="0"/>
              <a:t>)? </a:t>
            </a:r>
            <a:r>
              <a:rPr lang="zh-CN" altLang="en-US" sz="2400" dirty="0">
                <a:solidFill>
                  <a:srgbClr val="FF0000"/>
                </a:solidFill>
              </a:rPr>
              <a:t>√</a:t>
            </a:r>
            <a:endParaRPr lang="pt-BR" altLang="zh-CN" sz="2400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zh-CN" sz="2400" dirty="0"/>
              <a:t>2</a:t>
            </a:r>
            <a:r>
              <a:rPr lang="pt-BR" altLang="zh-CN" sz="2400" baseline="30000" dirty="0"/>
              <a:t>2n</a:t>
            </a:r>
            <a:r>
              <a:rPr lang="pt-BR" altLang="zh-CN" sz="2400" dirty="0"/>
              <a:t> = O(2</a:t>
            </a:r>
            <a:r>
              <a:rPr lang="pt-BR" altLang="zh-CN" sz="2400" baseline="30000" dirty="0"/>
              <a:t>n</a:t>
            </a:r>
            <a:r>
              <a:rPr lang="pt-BR" altLang="zh-CN" sz="2400" dirty="0"/>
              <a:t>)? </a:t>
            </a:r>
            <a:r>
              <a:rPr lang="en-US" altLang="zh-CN" sz="2400" dirty="0">
                <a:solidFill>
                  <a:srgbClr val="FF0000"/>
                </a:solidFill>
              </a:rPr>
              <a:t>×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0716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pt-BR" altLang="zh-CN" sz="2400" dirty="0"/>
              <a:t>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− 100n = O(n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)? </a:t>
            </a:r>
            <a:br>
              <a:rPr lang="pt-BR" altLang="zh-CN" sz="2400" dirty="0"/>
            </a:br>
            <a:endParaRPr lang="pt-BR" altLang="zh-CN" sz="2400" dirty="0">
              <a:solidFill>
                <a:srgbClr val="FF0000"/>
              </a:solidFill>
            </a:endParaRPr>
          </a:p>
          <a:p>
            <a:pPr eaLnBrk="1" hangingPunct="1"/>
            <a:endParaRPr lang="pt-BR" altLang="zh-CN" sz="2400" dirty="0"/>
          </a:p>
          <a:p>
            <a:pPr eaLnBrk="1" hangingPunct="1"/>
            <a:r>
              <a:rPr lang="pt-BR" altLang="zh-CN" sz="2400" dirty="0"/>
              <a:t>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− 100n = Ω(n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)? </a:t>
            </a:r>
            <a:br>
              <a:rPr lang="pt-BR" altLang="zh-CN" sz="2400" dirty="0"/>
            </a:br>
            <a:endParaRPr lang="pt-BR" altLang="zh-CN" sz="2400" dirty="0">
              <a:solidFill>
                <a:srgbClr val="FF0000"/>
              </a:solidFill>
            </a:endParaRPr>
          </a:p>
          <a:p>
            <a:pPr eaLnBrk="1" hangingPunct="1"/>
            <a:endParaRPr lang="pt-BR" altLang="zh-CN" sz="2400" dirty="0"/>
          </a:p>
          <a:p>
            <a:pPr eaLnBrk="1" hangingPunct="1"/>
            <a:r>
              <a:rPr lang="pt-BR" altLang="zh-CN" sz="2400" dirty="0"/>
              <a:t>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− 100n = Θ(n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)?</a:t>
            </a:r>
            <a:r>
              <a:rPr lang="pt-BR" altLang="zh-CN" sz="2400" dirty="0">
                <a:solidFill>
                  <a:srgbClr val="FF0000"/>
                </a:solidFill>
              </a:rPr>
              <a:t> </a:t>
            </a:r>
            <a:br>
              <a:rPr lang="pt-BR" altLang="zh-CN" sz="2400" dirty="0">
                <a:solidFill>
                  <a:srgbClr val="FF0000"/>
                </a:solidFill>
              </a:rPr>
            </a:br>
            <a:endParaRPr lang="pt-BR" altLang="zh-CN" sz="2400" dirty="0">
              <a:solidFill>
                <a:srgbClr val="FF000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Solutions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48543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pt-BR" altLang="zh-CN" sz="2400" dirty="0"/>
              <a:t>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− 100n = O(n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)? </a:t>
            </a:r>
            <a:br>
              <a:rPr lang="pt-BR" altLang="zh-CN" sz="2400" dirty="0"/>
            </a:br>
            <a:r>
              <a:rPr lang="pt-BR" altLang="zh-CN" sz="2400" b="1" dirty="0"/>
              <a:t>Answer</a:t>
            </a:r>
            <a:r>
              <a:rPr lang="pt-BR" altLang="zh-CN" sz="2400" dirty="0"/>
              <a:t>: </a:t>
            </a:r>
            <a:r>
              <a:rPr lang="pt-BR" altLang="zh-CN" sz="2400" b="1" dirty="0">
                <a:solidFill>
                  <a:srgbClr val="FF0000"/>
                </a:solidFill>
              </a:rPr>
              <a:t>Yes</a:t>
            </a:r>
            <a:r>
              <a:rPr lang="pt-BR" altLang="zh-CN" sz="2400" dirty="0"/>
              <a:t>. </a:t>
            </a:r>
            <a:r>
              <a:rPr lang="pt-BR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∀ </a:t>
            </a:r>
            <a:r>
              <a:rPr lang="pt-BR" altLang="zh-CN" sz="2400" dirty="0"/>
              <a:t>n &gt; 0, 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− 100n ≤ 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.</a:t>
            </a:r>
            <a:endParaRPr lang="pt-BR" altLang="zh-CN" sz="2400" dirty="0">
              <a:solidFill>
                <a:srgbClr val="FF0000"/>
              </a:solidFill>
            </a:endParaRPr>
          </a:p>
          <a:p>
            <a:pPr eaLnBrk="1" hangingPunct="1"/>
            <a:endParaRPr lang="pt-BR" altLang="zh-CN" sz="2400" dirty="0"/>
          </a:p>
          <a:p>
            <a:pPr eaLnBrk="1" hangingPunct="1"/>
            <a:r>
              <a:rPr lang="pt-BR" altLang="zh-CN" sz="2400" dirty="0"/>
              <a:t>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− 100n = Ω(n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)? </a:t>
            </a:r>
            <a:br>
              <a:rPr lang="pt-BR" altLang="zh-CN" sz="2400" dirty="0"/>
            </a:br>
            <a:endParaRPr lang="pt-BR" altLang="zh-CN" sz="2400" dirty="0">
              <a:solidFill>
                <a:srgbClr val="FF0000"/>
              </a:solidFill>
            </a:endParaRPr>
          </a:p>
          <a:p>
            <a:pPr eaLnBrk="1" hangingPunct="1"/>
            <a:endParaRPr lang="pt-BR" altLang="zh-CN" sz="2400" dirty="0"/>
          </a:p>
          <a:p>
            <a:pPr eaLnBrk="1" hangingPunct="1"/>
            <a:r>
              <a:rPr lang="pt-BR" altLang="zh-CN" sz="2400" dirty="0"/>
              <a:t>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− 100n = Θ(n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)?</a:t>
            </a:r>
            <a:r>
              <a:rPr lang="pt-BR" altLang="zh-CN" sz="2400" dirty="0">
                <a:solidFill>
                  <a:srgbClr val="FF0000"/>
                </a:solidFill>
              </a:rPr>
              <a:t> </a:t>
            </a:r>
            <a:br>
              <a:rPr lang="pt-BR" altLang="zh-CN" sz="2400" dirty="0">
                <a:solidFill>
                  <a:srgbClr val="FF0000"/>
                </a:solidFill>
              </a:rPr>
            </a:br>
            <a:endParaRPr lang="pt-BR" altLang="zh-CN" sz="2400" dirty="0">
              <a:solidFill>
                <a:srgbClr val="FF000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Solutions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66089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pt-BR" altLang="zh-CN" sz="2400" dirty="0"/>
              <a:t>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− 100n = O(n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)? </a:t>
            </a:r>
            <a:br>
              <a:rPr lang="pt-BR" altLang="zh-CN" sz="2400" dirty="0"/>
            </a:br>
            <a:r>
              <a:rPr lang="pt-BR" altLang="zh-CN" sz="2400" b="1" dirty="0"/>
              <a:t>Answer</a:t>
            </a:r>
            <a:r>
              <a:rPr lang="pt-BR" altLang="zh-CN" sz="2400" dirty="0"/>
              <a:t>: </a:t>
            </a:r>
            <a:r>
              <a:rPr lang="pt-BR" altLang="zh-CN" sz="2400" b="1" dirty="0">
                <a:solidFill>
                  <a:srgbClr val="FF0000"/>
                </a:solidFill>
              </a:rPr>
              <a:t>Yes</a:t>
            </a:r>
            <a:r>
              <a:rPr lang="pt-BR" altLang="zh-CN" sz="2400" dirty="0"/>
              <a:t>. </a:t>
            </a:r>
            <a:r>
              <a:rPr lang="pt-BR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∀ </a:t>
            </a:r>
            <a:r>
              <a:rPr lang="pt-BR" altLang="zh-CN" sz="2400" dirty="0"/>
              <a:t>n &gt; 0, 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− 100n ≤ 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.</a:t>
            </a:r>
            <a:endParaRPr lang="pt-BR" altLang="zh-CN" sz="2400" dirty="0">
              <a:solidFill>
                <a:srgbClr val="FF0000"/>
              </a:solidFill>
            </a:endParaRPr>
          </a:p>
          <a:p>
            <a:pPr eaLnBrk="1" hangingPunct="1"/>
            <a:endParaRPr lang="pt-BR" altLang="zh-CN" sz="2400" dirty="0"/>
          </a:p>
          <a:p>
            <a:pPr eaLnBrk="1" hangingPunct="1"/>
            <a:r>
              <a:rPr lang="pt-BR" altLang="zh-CN" sz="2400" dirty="0"/>
              <a:t>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− 100n = Ω(n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)? </a:t>
            </a:r>
            <a:br>
              <a:rPr lang="pt-BR" altLang="zh-CN" sz="2400" dirty="0"/>
            </a:br>
            <a:r>
              <a:rPr lang="pt-BR" altLang="zh-CN" sz="2400" b="1" dirty="0"/>
              <a:t>Answer</a:t>
            </a:r>
            <a:r>
              <a:rPr lang="pt-BR" altLang="zh-CN" sz="2400" dirty="0"/>
              <a:t>: </a:t>
            </a:r>
            <a:r>
              <a:rPr lang="pt-BR" altLang="zh-CN" sz="2400" b="1" dirty="0">
                <a:solidFill>
                  <a:srgbClr val="FF0000"/>
                </a:solidFill>
              </a:rPr>
              <a:t>Yes</a:t>
            </a:r>
            <a:r>
              <a:rPr lang="pt-BR" altLang="zh-CN" sz="2400" dirty="0"/>
              <a:t>. </a:t>
            </a:r>
            <a:r>
              <a:rPr lang="pt-BR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∀ </a:t>
            </a:r>
            <a:r>
              <a:rPr lang="pt-BR" altLang="zh-CN" sz="2400" dirty="0"/>
              <a:t>n ≥ 20, 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− 100n ≥ 5n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.</a:t>
            </a:r>
            <a:endParaRPr lang="pt-BR" altLang="zh-CN" sz="2400" dirty="0">
              <a:solidFill>
                <a:srgbClr val="FF0000"/>
              </a:solidFill>
            </a:endParaRPr>
          </a:p>
          <a:p>
            <a:pPr eaLnBrk="1" hangingPunct="1"/>
            <a:endParaRPr lang="pt-BR" altLang="zh-CN" sz="2400" dirty="0"/>
          </a:p>
          <a:p>
            <a:pPr eaLnBrk="1" hangingPunct="1"/>
            <a:r>
              <a:rPr lang="pt-BR" altLang="zh-CN" sz="2400" dirty="0"/>
              <a:t>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− 100n = Θ(n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)?</a:t>
            </a:r>
            <a:r>
              <a:rPr lang="pt-BR" altLang="zh-CN" sz="2400" dirty="0">
                <a:solidFill>
                  <a:srgbClr val="FF0000"/>
                </a:solidFill>
              </a:rPr>
              <a:t> </a:t>
            </a:r>
            <a:br>
              <a:rPr lang="pt-BR" altLang="zh-CN" sz="2400" dirty="0">
                <a:solidFill>
                  <a:srgbClr val="FF0000"/>
                </a:solidFill>
              </a:rPr>
            </a:br>
            <a:endParaRPr lang="pt-BR" altLang="zh-CN" sz="2400" dirty="0">
              <a:solidFill>
                <a:srgbClr val="FF000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Solutions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18034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pt-BR" altLang="zh-CN" sz="2400" dirty="0"/>
              <a:t>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− 100n = O(n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)? </a:t>
            </a:r>
            <a:br>
              <a:rPr lang="pt-BR" altLang="zh-CN" sz="2400" dirty="0"/>
            </a:br>
            <a:r>
              <a:rPr lang="pt-BR" altLang="zh-CN" sz="2400" b="1" dirty="0"/>
              <a:t>Answer</a:t>
            </a:r>
            <a:r>
              <a:rPr lang="pt-BR" altLang="zh-CN" sz="2400" dirty="0"/>
              <a:t>: </a:t>
            </a:r>
            <a:r>
              <a:rPr lang="pt-BR" altLang="zh-CN" sz="2400" b="1" dirty="0">
                <a:solidFill>
                  <a:srgbClr val="FF0000"/>
                </a:solidFill>
              </a:rPr>
              <a:t>Yes</a:t>
            </a:r>
            <a:r>
              <a:rPr lang="pt-BR" altLang="zh-CN" sz="2400" dirty="0"/>
              <a:t>. </a:t>
            </a:r>
            <a:r>
              <a:rPr lang="pt-BR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∀ </a:t>
            </a:r>
            <a:r>
              <a:rPr lang="pt-BR" altLang="zh-CN" sz="2400" dirty="0"/>
              <a:t>n &gt; 0, 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− 100n ≤ 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.</a:t>
            </a:r>
          </a:p>
          <a:p>
            <a:pPr eaLnBrk="1" hangingPunct="1"/>
            <a:endParaRPr lang="pt-BR" altLang="zh-CN" sz="2400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zh-CN" sz="2400" dirty="0"/>
              <a:t>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− 100n = Ω(n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)? </a:t>
            </a:r>
            <a:br>
              <a:rPr lang="pt-BR" altLang="zh-CN" sz="2400" dirty="0"/>
            </a:br>
            <a:r>
              <a:rPr lang="pt-BR" altLang="zh-CN" sz="2400" b="1" dirty="0"/>
              <a:t>Answer</a:t>
            </a:r>
            <a:r>
              <a:rPr lang="pt-BR" altLang="zh-CN" sz="2400" dirty="0"/>
              <a:t>: </a:t>
            </a:r>
            <a:r>
              <a:rPr lang="pt-BR" altLang="zh-CN" sz="2400" b="1" dirty="0">
                <a:solidFill>
                  <a:srgbClr val="FF0000"/>
                </a:solidFill>
              </a:rPr>
              <a:t>Yes</a:t>
            </a:r>
            <a:r>
              <a:rPr lang="pt-BR" altLang="zh-CN" sz="2400" dirty="0"/>
              <a:t>. </a:t>
            </a:r>
            <a:r>
              <a:rPr lang="pt-BR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∀ </a:t>
            </a:r>
            <a:r>
              <a:rPr lang="pt-BR" altLang="zh-CN" sz="2400" dirty="0"/>
              <a:t>n ≥ 20, 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− 100n ≥ 5n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.</a:t>
            </a:r>
          </a:p>
          <a:p>
            <a:pPr eaLnBrk="1" hangingPunct="1"/>
            <a:endParaRPr lang="pt-BR" altLang="zh-CN" sz="2400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zh-CN" sz="2400" dirty="0"/>
              <a:t>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− 100n = Θ(n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)?</a:t>
            </a:r>
            <a:r>
              <a:rPr lang="pt-BR" altLang="zh-CN" sz="2400" dirty="0">
                <a:solidFill>
                  <a:srgbClr val="FF0000"/>
                </a:solidFill>
              </a:rPr>
              <a:t> </a:t>
            </a:r>
            <a:br>
              <a:rPr lang="pt-BR" altLang="zh-CN" sz="2400" dirty="0">
                <a:solidFill>
                  <a:srgbClr val="FF0000"/>
                </a:solidFill>
              </a:rPr>
            </a:br>
            <a:r>
              <a:rPr lang="pt-BR" altLang="zh-CN" sz="2400" b="1" dirty="0"/>
              <a:t>Answer</a:t>
            </a:r>
            <a:r>
              <a:rPr lang="pt-BR" altLang="zh-CN" sz="2400" dirty="0"/>
              <a:t>: </a:t>
            </a:r>
            <a:r>
              <a:rPr lang="pt-BR" altLang="zh-CN" sz="2400" b="1" dirty="0">
                <a:solidFill>
                  <a:srgbClr val="FF0000"/>
                </a:solidFill>
              </a:rPr>
              <a:t>Yes</a:t>
            </a:r>
            <a:r>
              <a:rPr lang="pt-BR" altLang="zh-CN" sz="2400" dirty="0"/>
              <a:t>. Because</a:t>
            </a:r>
          </a:p>
          <a:p>
            <a:pPr marL="0" indent="0" algn="ctr" eaLnBrk="1" hangingPunct="1">
              <a:buNone/>
            </a:pPr>
            <a:r>
              <a:rPr lang="pt-BR" altLang="zh-CN" sz="2400" dirty="0"/>
              <a:t>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− 100n = O(n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)</a:t>
            </a:r>
          </a:p>
          <a:p>
            <a:pPr marL="0" indent="0" eaLnBrk="1" hangingPunct="1">
              <a:buNone/>
            </a:pPr>
            <a:r>
              <a:rPr lang="pt-BR" altLang="zh-CN" sz="2400" dirty="0"/>
              <a:t>    and </a:t>
            </a:r>
          </a:p>
          <a:p>
            <a:pPr marL="0" indent="0" algn="ctr" eaLnBrk="1" hangingPunct="1">
              <a:buNone/>
            </a:pPr>
            <a:r>
              <a:rPr lang="pt-BR" altLang="zh-CN" sz="2400" dirty="0"/>
              <a:t>10n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− 100n = Ω(n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)</a:t>
            </a:r>
            <a:endParaRPr lang="en-US" altLang="zh-CN" sz="2400" dirty="0"/>
          </a:p>
          <a:p>
            <a:pPr eaLnBrk="1" hangingPunct="1"/>
            <a:endParaRPr lang="pt-BR" altLang="zh-CN" sz="2400" dirty="0">
              <a:solidFill>
                <a:srgbClr val="FF000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Solutions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49430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pt-BR" altLang="zh-CN" sz="2400" dirty="0"/>
              <a:t>log(2n) = O(log n)? </a:t>
            </a:r>
            <a:br>
              <a:rPr lang="pt-BR" altLang="zh-CN" sz="2400" dirty="0"/>
            </a:br>
            <a:endParaRPr lang="pt-BR" altLang="zh-CN" sz="2400" dirty="0"/>
          </a:p>
          <a:p>
            <a:pPr eaLnBrk="1" hangingPunct="1"/>
            <a:endParaRPr lang="pt-BR" altLang="zh-CN" sz="2400" dirty="0"/>
          </a:p>
          <a:p>
            <a:pPr eaLnBrk="1" hangingPunct="1"/>
            <a:r>
              <a:rPr lang="pt-BR" altLang="zh-CN" sz="2400" dirty="0"/>
              <a:t>(2n)</a:t>
            </a:r>
            <a:r>
              <a:rPr lang="pt-BR" altLang="zh-CN" sz="2400" baseline="30000" dirty="0"/>
              <a:t>10</a:t>
            </a:r>
            <a:r>
              <a:rPr lang="pt-BR" altLang="zh-CN" sz="2400" dirty="0"/>
              <a:t> = O(n</a:t>
            </a:r>
            <a:r>
              <a:rPr lang="pt-BR" altLang="zh-CN" sz="2400" baseline="30000" dirty="0"/>
              <a:t>10</a:t>
            </a:r>
            <a:r>
              <a:rPr lang="pt-BR" altLang="zh-CN" sz="2400" dirty="0"/>
              <a:t>)? </a:t>
            </a:r>
            <a:br>
              <a:rPr lang="pt-BR" altLang="zh-CN" sz="2400" dirty="0"/>
            </a:br>
            <a:endParaRPr lang="pt-BR" altLang="zh-CN" sz="2400" dirty="0"/>
          </a:p>
          <a:p>
            <a:pPr eaLnBrk="1" hangingPunct="1"/>
            <a:endParaRPr lang="pt-BR" altLang="zh-CN" sz="2400" dirty="0"/>
          </a:p>
          <a:p>
            <a:pPr eaLnBrk="1" hangingPunct="1"/>
            <a:r>
              <a:rPr lang="pt-BR" altLang="zh-CN" sz="2400" dirty="0"/>
              <a:t>2</a:t>
            </a:r>
            <a:r>
              <a:rPr lang="pt-BR" altLang="zh-CN" sz="2400" baseline="30000" dirty="0"/>
              <a:t>2n</a:t>
            </a:r>
            <a:r>
              <a:rPr lang="pt-BR" altLang="zh-CN" sz="2400" dirty="0"/>
              <a:t> = O(2</a:t>
            </a:r>
            <a:r>
              <a:rPr lang="pt-BR" altLang="zh-CN" sz="2400" baseline="30000" dirty="0"/>
              <a:t>n</a:t>
            </a:r>
            <a:r>
              <a:rPr lang="pt-BR" altLang="zh-CN" sz="2400" dirty="0"/>
              <a:t>)? </a:t>
            </a:r>
            <a:br>
              <a:rPr lang="pt-BR" altLang="zh-CN" sz="2400" dirty="0"/>
            </a:b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Solutions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0560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pt-BR" altLang="zh-CN" sz="2400" dirty="0"/>
              <a:t>log(2n) = O(log n)? </a:t>
            </a:r>
            <a:br>
              <a:rPr lang="pt-BR" altLang="zh-CN" sz="2400" dirty="0"/>
            </a:br>
            <a:r>
              <a:rPr lang="pt-BR" altLang="zh-CN" sz="2400" b="1" dirty="0"/>
              <a:t>Answer</a:t>
            </a:r>
            <a:r>
              <a:rPr lang="pt-BR" altLang="zh-CN" sz="2400" dirty="0"/>
              <a:t>: </a:t>
            </a:r>
            <a:r>
              <a:rPr lang="pt-BR" altLang="zh-CN" sz="2400" b="1" dirty="0">
                <a:solidFill>
                  <a:srgbClr val="FF0000"/>
                </a:solidFill>
              </a:rPr>
              <a:t>Yes</a:t>
            </a:r>
            <a:r>
              <a:rPr lang="pt-BR" altLang="zh-CN" sz="2400" dirty="0"/>
              <a:t>. </a:t>
            </a:r>
            <a:r>
              <a:rPr lang="pt-BR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∀ </a:t>
            </a:r>
            <a:r>
              <a:rPr lang="pt-BR" altLang="zh-CN" sz="2400" dirty="0"/>
              <a:t>n ≥ 2, log(2n) = log n + 1 ≤ 2 log n.</a:t>
            </a:r>
          </a:p>
          <a:p>
            <a:pPr marL="0" indent="0" eaLnBrk="1" hangingPunct="1">
              <a:buNone/>
            </a:pPr>
            <a:endParaRPr lang="pt-BR" altLang="zh-CN" sz="2400" dirty="0"/>
          </a:p>
          <a:p>
            <a:pPr eaLnBrk="1" hangingPunct="1"/>
            <a:r>
              <a:rPr lang="pt-BR" altLang="zh-CN" sz="2400" dirty="0"/>
              <a:t>(2n)</a:t>
            </a:r>
            <a:r>
              <a:rPr lang="pt-BR" altLang="zh-CN" sz="2400" baseline="30000" dirty="0"/>
              <a:t>10</a:t>
            </a:r>
            <a:r>
              <a:rPr lang="pt-BR" altLang="zh-CN" sz="2400" dirty="0"/>
              <a:t> = O(n</a:t>
            </a:r>
            <a:r>
              <a:rPr lang="pt-BR" altLang="zh-CN" sz="2400" baseline="30000" dirty="0"/>
              <a:t>10</a:t>
            </a:r>
            <a:r>
              <a:rPr lang="pt-BR" altLang="zh-CN" sz="2400" dirty="0"/>
              <a:t>)? </a:t>
            </a:r>
            <a:br>
              <a:rPr lang="pt-BR" altLang="zh-CN" sz="2400" dirty="0"/>
            </a:br>
            <a:endParaRPr lang="pt-BR" altLang="zh-CN" sz="2400" dirty="0"/>
          </a:p>
          <a:p>
            <a:pPr eaLnBrk="1" hangingPunct="1"/>
            <a:endParaRPr lang="pt-BR" altLang="zh-CN" sz="2400" dirty="0"/>
          </a:p>
          <a:p>
            <a:pPr eaLnBrk="1" hangingPunct="1"/>
            <a:r>
              <a:rPr lang="pt-BR" altLang="zh-CN" sz="2400" dirty="0"/>
              <a:t>2</a:t>
            </a:r>
            <a:r>
              <a:rPr lang="pt-BR" altLang="zh-CN" sz="2400" baseline="30000" dirty="0"/>
              <a:t>2n</a:t>
            </a:r>
            <a:r>
              <a:rPr lang="pt-BR" altLang="zh-CN" sz="2400" dirty="0"/>
              <a:t> = O(2</a:t>
            </a:r>
            <a:r>
              <a:rPr lang="pt-BR" altLang="zh-CN" sz="2400" baseline="30000" dirty="0"/>
              <a:t>n</a:t>
            </a:r>
            <a:r>
              <a:rPr lang="pt-BR" altLang="zh-CN" sz="2400" dirty="0"/>
              <a:t>)? </a:t>
            </a:r>
            <a:br>
              <a:rPr lang="pt-BR" altLang="zh-CN" sz="2400" dirty="0"/>
            </a:b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Solutions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50397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pt-BR" altLang="zh-CN" sz="2400" dirty="0"/>
              <a:t>log(2n) = O(log n)? </a:t>
            </a:r>
            <a:br>
              <a:rPr lang="pt-BR" altLang="zh-CN" sz="2400" dirty="0"/>
            </a:br>
            <a:r>
              <a:rPr lang="pt-BR" altLang="zh-CN" sz="2400" b="1" dirty="0"/>
              <a:t>Answer</a:t>
            </a:r>
            <a:r>
              <a:rPr lang="pt-BR" altLang="zh-CN" sz="2400" dirty="0"/>
              <a:t>: Yes. </a:t>
            </a:r>
            <a:r>
              <a:rPr lang="pt-BR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∀ </a:t>
            </a:r>
            <a:r>
              <a:rPr lang="pt-BR" altLang="zh-CN" sz="2400" dirty="0"/>
              <a:t>n ≥ 2, log(2n) = log n + 1 ≤ 2 log n.</a:t>
            </a:r>
          </a:p>
          <a:p>
            <a:pPr eaLnBrk="1" hangingPunct="1"/>
            <a:endParaRPr lang="pt-BR" altLang="zh-CN" sz="2400" dirty="0"/>
          </a:p>
          <a:p>
            <a:pPr eaLnBrk="1" hangingPunct="1"/>
            <a:r>
              <a:rPr lang="pt-BR" altLang="zh-CN" sz="2400" dirty="0"/>
              <a:t>(2n)</a:t>
            </a:r>
            <a:r>
              <a:rPr lang="pt-BR" altLang="zh-CN" sz="2400" baseline="30000" dirty="0"/>
              <a:t>10</a:t>
            </a:r>
            <a:r>
              <a:rPr lang="pt-BR" altLang="zh-CN" sz="2400" dirty="0"/>
              <a:t> = O(n</a:t>
            </a:r>
            <a:r>
              <a:rPr lang="pt-BR" altLang="zh-CN" sz="2400" baseline="30000" dirty="0"/>
              <a:t>10</a:t>
            </a:r>
            <a:r>
              <a:rPr lang="pt-BR" altLang="zh-CN" sz="2400" dirty="0"/>
              <a:t>)? </a:t>
            </a:r>
            <a:br>
              <a:rPr lang="pt-BR" altLang="zh-CN" sz="2400" dirty="0"/>
            </a:br>
            <a:r>
              <a:rPr lang="pt-BR" altLang="zh-CN" sz="2400" b="1" dirty="0"/>
              <a:t>Answer</a:t>
            </a:r>
            <a:r>
              <a:rPr lang="pt-BR" altLang="zh-CN" sz="2400" dirty="0"/>
              <a:t>: </a:t>
            </a:r>
            <a:r>
              <a:rPr lang="pt-BR" altLang="zh-CN" sz="2400" b="1" dirty="0">
                <a:solidFill>
                  <a:srgbClr val="FF0000"/>
                </a:solidFill>
              </a:rPr>
              <a:t>Yes.</a:t>
            </a:r>
            <a:r>
              <a:rPr lang="pt-BR" altLang="zh-CN" sz="2400" dirty="0"/>
              <a:t> </a:t>
            </a:r>
            <a:r>
              <a:rPr lang="pt-BR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∀ </a:t>
            </a:r>
            <a:r>
              <a:rPr lang="pt-BR" altLang="zh-CN" sz="2400" dirty="0"/>
              <a:t>n &gt; 0, (2n)</a:t>
            </a:r>
            <a:r>
              <a:rPr lang="pt-BR" altLang="zh-CN" sz="2400" baseline="30000" dirty="0"/>
              <a:t>10</a:t>
            </a:r>
            <a:r>
              <a:rPr lang="pt-BR" altLang="zh-CN" sz="2400" dirty="0"/>
              <a:t> = (2</a:t>
            </a:r>
            <a:r>
              <a:rPr lang="pt-BR" altLang="zh-CN" sz="2400" baseline="30000" dirty="0"/>
              <a:t>10</a:t>
            </a:r>
            <a:r>
              <a:rPr lang="pt-BR" altLang="zh-CN" sz="2400" dirty="0"/>
              <a:t>)(n</a:t>
            </a:r>
            <a:r>
              <a:rPr lang="pt-BR" altLang="zh-CN" sz="2400" baseline="30000" dirty="0"/>
              <a:t>10</a:t>
            </a:r>
            <a:r>
              <a:rPr lang="pt-BR" altLang="zh-CN" sz="2400" dirty="0"/>
              <a:t>).</a:t>
            </a:r>
          </a:p>
          <a:p>
            <a:pPr eaLnBrk="1" hangingPunct="1"/>
            <a:endParaRPr lang="pt-BR" altLang="zh-CN" sz="2400" dirty="0"/>
          </a:p>
          <a:p>
            <a:pPr eaLnBrk="1" hangingPunct="1"/>
            <a:r>
              <a:rPr lang="pt-BR" altLang="zh-CN" sz="2400" dirty="0"/>
              <a:t>2</a:t>
            </a:r>
            <a:r>
              <a:rPr lang="pt-BR" altLang="zh-CN" sz="2400" baseline="30000" dirty="0"/>
              <a:t>2n</a:t>
            </a:r>
            <a:r>
              <a:rPr lang="pt-BR" altLang="zh-CN" sz="2400" dirty="0"/>
              <a:t> = O(2</a:t>
            </a:r>
            <a:r>
              <a:rPr lang="pt-BR" altLang="zh-CN" sz="2400" baseline="30000" dirty="0"/>
              <a:t>n</a:t>
            </a:r>
            <a:r>
              <a:rPr lang="pt-BR" altLang="zh-CN" sz="2400" dirty="0"/>
              <a:t>)? </a:t>
            </a:r>
            <a:br>
              <a:rPr lang="pt-BR" altLang="zh-CN" sz="2400" dirty="0"/>
            </a:b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Solutions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434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Big-Oh: More Examples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1289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pt-BR" altLang="zh-CN" sz="2400" dirty="0"/>
              <a:t>log(2n) = O(log n)? </a:t>
            </a:r>
            <a:br>
              <a:rPr lang="pt-BR" altLang="zh-CN" sz="2400" dirty="0"/>
            </a:br>
            <a:r>
              <a:rPr lang="pt-BR" altLang="zh-CN" sz="2400" b="1" dirty="0"/>
              <a:t>Answer</a:t>
            </a:r>
            <a:r>
              <a:rPr lang="pt-BR" altLang="zh-CN" sz="2400" dirty="0"/>
              <a:t>: </a:t>
            </a:r>
            <a:r>
              <a:rPr lang="pt-BR" altLang="zh-CN" sz="2400" b="1" dirty="0">
                <a:solidFill>
                  <a:srgbClr val="FF0000"/>
                </a:solidFill>
              </a:rPr>
              <a:t>Yes.</a:t>
            </a:r>
            <a:r>
              <a:rPr lang="pt-BR" altLang="zh-CN" sz="2400" dirty="0"/>
              <a:t> </a:t>
            </a:r>
            <a:r>
              <a:rPr lang="pt-BR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∀ </a:t>
            </a:r>
            <a:r>
              <a:rPr lang="pt-BR" altLang="zh-CN" sz="2400" dirty="0"/>
              <a:t>n ≥ 2, log(2n) = log n + 1 ≤ 2 log n.</a:t>
            </a:r>
          </a:p>
          <a:p>
            <a:pPr eaLnBrk="1" hangingPunct="1"/>
            <a:endParaRPr lang="pt-BR" altLang="zh-CN" sz="2400" dirty="0"/>
          </a:p>
          <a:p>
            <a:pPr eaLnBrk="1" hangingPunct="1"/>
            <a:r>
              <a:rPr lang="pt-BR" altLang="zh-CN" sz="2400" dirty="0"/>
              <a:t>(2n)</a:t>
            </a:r>
            <a:r>
              <a:rPr lang="pt-BR" altLang="zh-CN" sz="2400" baseline="30000" dirty="0"/>
              <a:t>10</a:t>
            </a:r>
            <a:r>
              <a:rPr lang="pt-BR" altLang="zh-CN" sz="2400" dirty="0"/>
              <a:t> = O(n</a:t>
            </a:r>
            <a:r>
              <a:rPr lang="pt-BR" altLang="zh-CN" sz="2400" baseline="30000" dirty="0"/>
              <a:t>10</a:t>
            </a:r>
            <a:r>
              <a:rPr lang="pt-BR" altLang="zh-CN" sz="2400" dirty="0"/>
              <a:t>)? </a:t>
            </a:r>
            <a:br>
              <a:rPr lang="pt-BR" altLang="zh-CN" sz="2400" dirty="0"/>
            </a:br>
            <a:r>
              <a:rPr lang="pt-BR" altLang="zh-CN" sz="2400" b="1" dirty="0"/>
              <a:t>Answer</a:t>
            </a:r>
            <a:r>
              <a:rPr lang="pt-BR" altLang="zh-CN" sz="2400" dirty="0"/>
              <a:t>: </a:t>
            </a:r>
            <a:r>
              <a:rPr lang="pt-BR" altLang="zh-CN" sz="2400" b="1" dirty="0">
                <a:solidFill>
                  <a:srgbClr val="FF0000"/>
                </a:solidFill>
              </a:rPr>
              <a:t>Yes.</a:t>
            </a:r>
            <a:r>
              <a:rPr lang="pt-BR" altLang="zh-CN" sz="2400" dirty="0"/>
              <a:t> </a:t>
            </a:r>
            <a:r>
              <a:rPr lang="pt-BR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∀ </a:t>
            </a:r>
            <a:r>
              <a:rPr lang="pt-BR" altLang="zh-CN" sz="2400" dirty="0"/>
              <a:t>n &gt; 0, (2n)</a:t>
            </a:r>
            <a:r>
              <a:rPr lang="pt-BR" altLang="zh-CN" sz="2400" baseline="30000" dirty="0"/>
              <a:t>10</a:t>
            </a:r>
            <a:r>
              <a:rPr lang="pt-BR" altLang="zh-CN" sz="2400" dirty="0"/>
              <a:t> = (2</a:t>
            </a:r>
            <a:r>
              <a:rPr lang="pt-BR" altLang="zh-CN" sz="2400" baseline="30000" dirty="0"/>
              <a:t>10</a:t>
            </a:r>
            <a:r>
              <a:rPr lang="pt-BR" altLang="zh-CN" sz="2400" dirty="0"/>
              <a:t>)(n</a:t>
            </a:r>
            <a:r>
              <a:rPr lang="pt-BR" altLang="zh-CN" sz="2400" baseline="30000" dirty="0"/>
              <a:t>10</a:t>
            </a:r>
            <a:r>
              <a:rPr lang="pt-BR" altLang="zh-CN" sz="2400" dirty="0"/>
              <a:t>).</a:t>
            </a:r>
          </a:p>
          <a:p>
            <a:pPr eaLnBrk="1" hangingPunct="1"/>
            <a:endParaRPr lang="pt-BR" altLang="zh-CN" sz="2400" dirty="0"/>
          </a:p>
          <a:p>
            <a:pPr eaLnBrk="1" hangingPunct="1"/>
            <a:r>
              <a:rPr lang="pt-BR" altLang="zh-CN" sz="2400" dirty="0"/>
              <a:t>2</a:t>
            </a:r>
            <a:r>
              <a:rPr lang="pt-BR" altLang="zh-CN" sz="2400" baseline="30000" dirty="0"/>
              <a:t>2n</a:t>
            </a:r>
            <a:r>
              <a:rPr lang="pt-BR" altLang="zh-CN" sz="2400" dirty="0"/>
              <a:t> = O(2</a:t>
            </a:r>
            <a:r>
              <a:rPr lang="pt-BR" altLang="zh-CN" sz="2400" baseline="30000" dirty="0"/>
              <a:t>n</a:t>
            </a:r>
            <a:r>
              <a:rPr lang="pt-BR" altLang="zh-CN" sz="2400" dirty="0"/>
              <a:t>)? </a:t>
            </a:r>
            <a:br>
              <a:rPr lang="pt-BR" altLang="zh-CN" sz="2400" dirty="0"/>
            </a:br>
            <a:r>
              <a:rPr lang="pt-BR" altLang="zh-CN" sz="2400" b="1" dirty="0"/>
              <a:t>Answer</a:t>
            </a:r>
            <a:r>
              <a:rPr lang="pt-BR" altLang="zh-CN" sz="2400" dirty="0"/>
              <a:t>: </a:t>
            </a:r>
            <a:r>
              <a:rPr lang="pt-BR" altLang="zh-CN" sz="2400" b="1" dirty="0">
                <a:solidFill>
                  <a:srgbClr val="FF0000"/>
                </a:solidFill>
              </a:rPr>
              <a:t>No.</a:t>
            </a:r>
            <a:r>
              <a:rPr lang="pt-BR" altLang="zh-CN" sz="2400" dirty="0"/>
              <a:t> </a:t>
            </a:r>
            <a:r>
              <a:rPr lang="pt-BR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∀ </a:t>
            </a:r>
            <a:r>
              <a:rPr lang="pt-BR" altLang="zh-CN" sz="2400" dirty="0"/>
              <a:t>C &gt; 0, n</a:t>
            </a:r>
            <a:r>
              <a:rPr lang="pt-BR" altLang="zh-CN" sz="2400" baseline="-25000" dirty="0"/>
              <a:t>0</a:t>
            </a:r>
            <a:r>
              <a:rPr lang="pt-BR" altLang="zh-CN" sz="2400" dirty="0"/>
              <a:t> &gt; 0, let n = n</a:t>
            </a:r>
            <a:r>
              <a:rPr lang="pt-BR" altLang="zh-CN" sz="2400" baseline="-25000" dirty="0"/>
              <a:t>0</a:t>
            </a:r>
            <a:r>
              <a:rPr lang="pt-BR" altLang="zh-CN" sz="2400" dirty="0"/>
              <a:t> + log C &gt; n</a:t>
            </a:r>
            <a:r>
              <a:rPr lang="pt-BR" altLang="zh-CN" sz="2400" baseline="-25000" dirty="0"/>
              <a:t>0</a:t>
            </a:r>
            <a:r>
              <a:rPr lang="pt-BR" altLang="zh-CN" sz="2400" dirty="0"/>
              <a:t>. Then 2</a:t>
            </a:r>
            <a:r>
              <a:rPr lang="pt-BR" altLang="zh-CN" sz="2400" baseline="30000" dirty="0"/>
              <a:t>2n</a:t>
            </a:r>
            <a:r>
              <a:rPr lang="pt-BR" altLang="zh-CN" sz="2400" dirty="0"/>
              <a:t> = 2</a:t>
            </a:r>
            <a:r>
              <a:rPr lang="pt-BR" altLang="zh-CN" sz="2400" baseline="30000" dirty="0"/>
              <a:t>n</a:t>
            </a:r>
            <a:r>
              <a:rPr lang="pt-BR" altLang="zh-CN" sz="2400" dirty="0"/>
              <a:t> · 2</a:t>
            </a:r>
            <a:r>
              <a:rPr lang="pt-BR" altLang="zh-CN" sz="2400" baseline="30000" dirty="0"/>
              <a:t>n</a:t>
            </a:r>
            <a:r>
              <a:rPr lang="pt-BR" altLang="zh-CN" sz="2400" dirty="0"/>
              <a:t> &gt; C · 2</a:t>
            </a:r>
            <a:r>
              <a:rPr lang="pt-BR" altLang="zh-CN" sz="2400" baseline="30000" dirty="0"/>
              <a:t>n</a:t>
            </a:r>
            <a:r>
              <a:rPr lang="pt-BR" altLang="zh-CN" sz="2400" dirty="0"/>
              <a:t>.</a:t>
            </a: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Solutions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2215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𝒍𝒐𝒈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</m:fName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func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𝒍𝒐𝒈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</m:sSub>
                        </m:fName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func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1" i="1" dirty="0">
                  <a:solidFill>
                    <a:srgbClr val="FF0000"/>
                  </a:solidFill>
                </a:endParaRPr>
              </a:p>
              <a:p>
                <a:pPr marL="0" indent="0" eaLnBrk="1" hangingPunct="1">
                  <a:buNone/>
                </a:pPr>
                <a:r>
                  <a:rPr lang="en-US" altLang="zh-CN" sz="2400" dirty="0"/>
                  <a:t>For any constant b</a:t>
                </a:r>
                <a:r>
                  <a:rPr lang="en-US" altLang="zh-CN" sz="2400" baseline="-25000" dirty="0"/>
                  <a:t>1</a:t>
                </a:r>
                <a:r>
                  <a:rPr lang="en-US" altLang="zh-CN" sz="2400" dirty="0"/>
                  <a:t> &gt; 1 and b</a:t>
                </a:r>
                <a:r>
                  <a:rPr lang="en-US" altLang="zh-CN" sz="2400" baseline="-25000" dirty="0"/>
                  <a:t>2</a:t>
                </a:r>
                <a:r>
                  <a:rPr lang="en-US" altLang="zh-CN" sz="2400" dirty="0"/>
                  <a:t> &gt; 1.</a:t>
                </a:r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  <a:p>
                <a:pPr marL="0" indent="0" eaLnBrk="1" hangingPunct="1">
                  <a:buNone/>
                </a:pPr>
                <a:r>
                  <a:rPr lang="en-US" altLang="zh-CN" sz="2400" dirty="0"/>
                  <a:t>For example, let us verify log</a:t>
                </a:r>
                <a:r>
                  <a:rPr lang="en-US" altLang="zh-CN" sz="2400" baseline="-25000" dirty="0"/>
                  <a:t>2</a:t>
                </a:r>
                <a:r>
                  <a:rPr lang="en-US" altLang="zh-CN" sz="2400" dirty="0"/>
                  <a:t>n = O(log</a:t>
                </a:r>
                <a:r>
                  <a:rPr lang="en-US" altLang="zh-CN" sz="2400" baseline="-25000" dirty="0"/>
                  <a:t>3</a:t>
                </a:r>
                <a:r>
                  <a:rPr lang="en-US" altLang="zh-CN" sz="2400" dirty="0"/>
                  <a:t>n).</a:t>
                </a:r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  <a:p>
                <a:pPr marL="0" indent="0" eaLnBrk="1" hangingPunct="1">
                  <a:buNone/>
                </a:pPr>
                <a:r>
                  <a:rPr lang="en-US" altLang="zh-CN" sz="2400" dirty="0"/>
                  <a:t>Notice that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func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altLang="zh-CN" sz="2400" b="0" dirty="0">
                  <a:ea typeface="Cambria Math" panose="02040503050406030204" pitchFamily="18" charset="0"/>
                </a:endParaRPr>
              </a:p>
              <a:p>
                <a:pPr marL="0" indent="0" eaLnBrk="1" hangingPunct="1">
                  <a:buNone/>
                </a:pPr>
                <a:r>
                  <a:rPr lang="en-US" altLang="zh-CN" sz="2400" dirty="0"/>
                  <a:t>Hence, we can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func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400" dirty="0"/>
                  <a:t>, which makes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:r>
                  <a:rPr lang="en-US" altLang="zh-CN" sz="2400" dirty="0"/>
                  <a:t>Hold for all n </a:t>
                </a:r>
                <a:r>
                  <a:rPr lang="zh-CN" altLang="en-US" sz="2400" dirty="0"/>
                  <a:t>≥ </a:t>
                </a:r>
                <a:r>
                  <a:rPr lang="en-US" altLang="zh-CN" sz="2400" dirty="0"/>
                  <a:t>c</a:t>
                </a:r>
                <a:r>
                  <a:rPr lang="en-US" altLang="zh-CN" sz="2400" baseline="-25000" dirty="0"/>
                  <a:t>2</a:t>
                </a:r>
                <a:r>
                  <a:rPr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An interesting fact about logarithm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0152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𝒍𝒐𝒈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</m:fName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func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𝒍𝒐𝒈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</m:sSub>
                        </m:fName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func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1" i="1" dirty="0">
                  <a:solidFill>
                    <a:srgbClr val="FF0000"/>
                  </a:solidFill>
                </a:endParaRPr>
              </a:p>
              <a:p>
                <a:pPr marL="0" indent="0" eaLnBrk="1" hangingPunct="1">
                  <a:buNone/>
                </a:pPr>
                <a:r>
                  <a:rPr lang="en-US" altLang="zh-CN" sz="2400" dirty="0"/>
                  <a:t>For any constant b</a:t>
                </a:r>
                <a:r>
                  <a:rPr lang="en-US" altLang="zh-CN" sz="2400" baseline="-25000" dirty="0"/>
                  <a:t>1</a:t>
                </a:r>
                <a:r>
                  <a:rPr lang="en-US" altLang="zh-CN" sz="2400" dirty="0"/>
                  <a:t> &gt; 1 and b</a:t>
                </a:r>
                <a:r>
                  <a:rPr lang="en-US" altLang="zh-CN" sz="2400" baseline="-25000" dirty="0"/>
                  <a:t>2</a:t>
                </a:r>
                <a:r>
                  <a:rPr lang="en-US" altLang="zh-CN" sz="2400" dirty="0"/>
                  <a:t> &gt; 1.</a:t>
                </a:r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  <a:p>
                <a:pPr marL="0" indent="0" algn="just" eaLnBrk="1" hangingPunct="1">
                  <a:buNone/>
                </a:pPr>
                <a:r>
                  <a:rPr lang="en-US" altLang="zh-CN" sz="2400" dirty="0"/>
                  <a:t>Because of the above, in computer science, we omit all the constant logarithm bases in big-O. For example, instead of O(log</a:t>
                </a:r>
                <a:r>
                  <a:rPr lang="en-US" altLang="zh-CN" sz="2400" baseline="-25000" dirty="0"/>
                  <a:t>2</a:t>
                </a:r>
                <a:r>
                  <a:rPr lang="en-US" altLang="zh-CN" sz="2400" dirty="0"/>
                  <a:t> n), we will simply write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O(log n)</a:t>
                </a:r>
              </a:p>
              <a:p>
                <a:pPr algn="just" eaLnBrk="1" hangingPunct="1"/>
                <a:r>
                  <a:rPr lang="en-US" altLang="zh-CN" sz="2400" dirty="0"/>
                  <a:t>Essentially, this says that "you are welcome to put any constant base there, and it will be the same asymptotically".</a:t>
                </a:r>
              </a:p>
              <a:p>
                <a:pPr algn="just" eaLnBrk="1" hangingPunct="1"/>
                <a:r>
                  <a:rPr lang="en-US" altLang="zh-CN" sz="2400" b="0" dirty="0"/>
                  <a:t>Obviously,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altLang="zh-CN" sz="2400" dirty="0"/>
                  <a:t> also have this property.</a:t>
                </a:r>
              </a:p>
              <a:p>
                <a:pPr eaLnBrk="1" hangingPunct="1"/>
                <a:endParaRPr lang="en-US" altLang="zh-CN" sz="2400" dirty="0"/>
              </a:p>
              <a:p>
                <a:pPr eaLnBrk="1" hangingPunct="1"/>
                <a:endParaRPr lang="en-US" altLang="zh-CN" sz="24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An interesting fact about logarithm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9097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Asymptotic Notations </a:t>
            </a:r>
            <a:r>
              <a:rPr lang="zh-CN" altLang="en-US" sz="3200" dirty="0">
                <a:solidFill>
                  <a:srgbClr val="FF0000"/>
                </a:solidFill>
              </a:rPr>
              <a:t>（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渐近记号</a:t>
            </a:r>
            <a:r>
              <a:rPr lang="zh-CN" altLang="en-US" sz="3200" dirty="0">
                <a:solidFill>
                  <a:srgbClr val="FF0000"/>
                </a:solidFill>
              </a:rPr>
              <a:t>）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</a:rPr>
              <a:t>Big-Oh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</a:rPr>
              <a:t>Big-Omega 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</a:rPr>
              <a:t>Big-Theta 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Algorithm Design and Algorithm Turing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/>
              <a:t>Solving Recurrences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/>
              <a:t>Recursion-tree Method </a:t>
            </a:r>
            <a:r>
              <a:rPr lang="zh-CN" altLang="en-US" sz="2800" dirty="0"/>
              <a:t>（递归树法）</a:t>
            </a:r>
            <a:endParaRPr lang="en-US" altLang="zh-CN" sz="2800" dirty="0"/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/>
              <a:t>Substitution Method </a:t>
            </a:r>
            <a:r>
              <a:rPr lang="zh-CN" altLang="en-US" sz="2800" dirty="0"/>
              <a:t>（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代入法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替代法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/>
              <a:t>Master Method and Master Theorem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主方法</a:t>
            </a:r>
            <a:r>
              <a:rPr lang="en-US" altLang="zh-CN" sz="2800" dirty="0"/>
              <a:t>)</a:t>
            </a:r>
            <a:endParaRPr lang="en-US" altLang="zh-CN" sz="32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Outline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4208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algn="just" eaLnBrk="1" hangingPunct="1"/>
            <a:r>
              <a:rPr lang="en-US" altLang="zh-CN" sz="2400" dirty="0">
                <a:solidFill>
                  <a:srgbClr val="FF0000"/>
                </a:solidFill>
              </a:rPr>
              <a:t>Algorithm Design</a:t>
            </a:r>
            <a:r>
              <a:rPr lang="en-US" altLang="zh-CN" sz="2400" dirty="0"/>
              <a:t>, as taught in this class, is mainly about designing algorithms that have </a:t>
            </a:r>
            <a:r>
              <a:rPr lang="en-US" altLang="zh-CN" sz="2400" dirty="0">
                <a:solidFill>
                  <a:srgbClr val="FF0000"/>
                </a:solidFill>
              </a:rPr>
              <a:t>big-Oh running times</a:t>
            </a:r>
            <a:r>
              <a:rPr lang="en-US" altLang="zh-CN" sz="2400" dirty="0"/>
              <a:t>.</a:t>
            </a:r>
          </a:p>
          <a:p>
            <a:pPr algn="just" eaLnBrk="1" hangingPunct="1"/>
            <a:r>
              <a:rPr lang="en-US" altLang="zh-CN" sz="2400" dirty="0"/>
              <a:t>As n gets larger and larger, O(</a:t>
            </a:r>
            <a:r>
              <a:rPr lang="en-US" altLang="zh-CN" sz="2400" dirty="0" err="1"/>
              <a:t>nlogn</a:t>
            </a:r>
            <a:r>
              <a:rPr lang="en-US" altLang="zh-CN" sz="2400" dirty="0"/>
              <a:t>) algorithms will run faster than O(n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 ones and O(n) algorithms will beat O(</a:t>
            </a:r>
            <a:r>
              <a:rPr lang="en-US" altLang="zh-CN" sz="2400" dirty="0" err="1"/>
              <a:t>nlogn</a:t>
            </a:r>
            <a:r>
              <a:rPr lang="en-US" altLang="zh-CN" sz="2400" dirty="0"/>
              <a:t>) ones.</a:t>
            </a:r>
          </a:p>
          <a:p>
            <a:pPr algn="just" eaLnBrk="1" hangingPunct="1"/>
            <a:r>
              <a:rPr lang="en-US" altLang="zh-CN" sz="2400" dirty="0"/>
              <a:t>Good algorithm design &amp; analysis allows you to identify the </a:t>
            </a:r>
            <a:r>
              <a:rPr lang="en-US" altLang="zh-CN" sz="2400" dirty="0">
                <a:solidFill>
                  <a:srgbClr val="0070C0"/>
                </a:solidFill>
              </a:rPr>
              <a:t>hard parts </a:t>
            </a:r>
            <a:r>
              <a:rPr lang="en-US" altLang="zh-CN" sz="2400" dirty="0"/>
              <a:t>of your problem and deal with them effectively.</a:t>
            </a:r>
          </a:p>
          <a:p>
            <a:pPr algn="just" eaLnBrk="1" hangingPunct="1"/>
            <a:r>
              <a:rPr lang="en-US" altLang="zh-CN" sz="2400" dirty="0"/>
              <a:t>Too often, programmers try to solve problems using brute force techniques and end up with slow complicated code!</a:t>
            </a:r>
          </a:p>
          <a:p>
            <a:pPr algn="just" eaLnBrk="1" hangingPunct="1"/>
            <a:r>
              <a:rPr lang="en-US" altLang="zh-CN" sz="2400" dirty="0"/>
              <a:t>A few hours of abstract thought devoted to algorithm design often results in </a:t>
            </a:r>
            <a:r>
              <a:rPr lang="en-US" altLang="zh-CN" sz="2400" dirty="0">
                <a:solidFill>
                  <a:srgbClr val="FF0000"/>
                </a:solidFill>
              </a:rPr>
              <a:t>faster</a:t>
            </a:r>
            <a:r>
              <a:rPr lang="en-US" altLang="zh-CN" sz="2400" dirty="0"/>
              <a:t>, </a:t>
            </a:r>
            <a:r>
              <a:rPr lang="en-US" altLang="zh-CN" sz="2400" dirty="0">
                <a:solidFill>
                  <a:srgbClr val="FF0000"/>
                </a:solidFill>
              </a:rPr>
              <a:t>simpler</a:t>
            </a:r>
            <a:r>
              <a:rPr lang="en-US" altLang="zh-CN" sz="2400" dirty="0"/>
              <a:t>, and </a:t>
            </a:r>
            <a:r>
              <a:rPr lang="en-US" altLang="zh-CN" sz="2400" dirty="0">
                <a:solidFill>
                  <a:srgbClr val="FF0000"/>
                </a:solidFill>
              </a:rPr>
              <a:t>more general </a:t>
            </a:r>
            <a:r>
              <a:rPr lang="en-US" altLang="zh-CN" sz="2400" dirty="0"/>
              <a:t>solutions.</a:t>
            </a:r>
            <a:endParaRPr lang="en-US" altLang="zh-CN" sz="1800" dirty="0"/>
          </a:p>
          <a:p>
            <a:pPr marL="344487" lvl="1" indent="0" eaLnBrk="1" hangingPunct="1">
              <a:buNone/>
            </a:pP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Some Thoughts on Algorithm Design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07394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algn="just" eaLnBrk="1" hangingPunct="1"/>
            <a:r>
              <a:rPr lang="en-US" altLang="zh-CN" sz="2400" dirty="0"/>
              <a:t>After algorithm design one can continue on </a:t>
            </a:r>
            <a:r>
              <a:rPr lang="en-US" altLang="zh-CN" sz="2400" dirty="0">
                <a:solidFill>
                  <a:srgbClr val="FF0000"/>
                </a:solidFill>
              </a:rPr>
              <a:t>to Algorithm tuning</a:t>
            </a:r>
          </a:p>
          <a:p>
            <a:pPr lvl="1" algn="just" eaLnBrk="1" hangingPunct="1"/>
            <a:r>
              <a:rPr lang="en-US" altLang="zh-CN" sz="2000" dirty="0"/>
              <a:t>concentrate on improving algorithms by </a:t>
            </a:r>
            <a:r>
              <a:rPr lang="en-US" altLang="zh-CN" sz="2000" dirty="0">
                <a:solidFill>
                  <a:srgbClr val="FF0000"/>
                </a:solidFill>
              </a:rPr>
              <a:t>cutting down on the constants</a:t>
            </a:r>
            <a:r>
              <a:rPr lang="en-US" altLang="zh-CN" sz="2000" dirty="0"/>
              <a:t> in the big O() bounds.</a:t>
            </a:r>
          </a:p>
          <a:p>
            <a:pPr lvl="1" algn="just" eaLnBrk="1" hangingPunct="1"/>
            <a:r>
              <a:rPr lang="en-US" altLang="zh-CN" sz="2000" dirty="0"/>
              <a:t>needs a good understanding of both </a:t>
            </a:r>
            <a:r>
              <a:rPr lang="en-US" altLang="zh-CN" sz="2000" dirty="0">
                <a:solidFill>
                  <a:srgbClr val="FF0000"/>
                </a:solidFill>
              </a:rPr>
              <a:t>algorithm design principles </a:t>
            </a:r>
            <a:r>
              <a:rPr lang="en-US" altLang="zh-CN" sz="2000" dirty="0"/>
              <a:t>and efficient use of </a:t>
            </a:r>
            <a:r>
              <a:rPr lang="en-US" altLang="zh-CN" sz="2000" dirty="0">
                <a:solidFill>
                  <a:srgbClr val="FF0000"/>
                </a:solidFill>
              </a:rPr>
              <a:t>data structures.</a:t>
            </a:r>
          </a:p>
          <a:p>
            <a:pPr algn="just" eaLnBrk="1" hangingPunct="1"/>
            <a:r>
              <a:rPr lang="en-US" altLang="zh-CN" sz="2400" dirty="0"/>
              <a:t>In this course we will not go further into algorithm tuning</a:t>
            </a:r>
          </a:p>
          <a:p>
            <a:pPr lvl="1" algn="just" eaLnBrk="1" hangingPunct="1"/>
            <a:r>
              <a:rPr lang="en-US" altLang="zh-CN" sz="2000" dirty="0"/>
              <a:t>For a good introduction, see chapter 9 in </a:t>
            </a:r>
            <a:r>
              <a:rPr lang="en-US" altLang="zh-CN" sz="2000" dirty="0">
                <a:solidFill>
                  <a:srgbClr val="0070C0"/>
                </a:solidFill>
              </a:rPr>
              <a:t>Programming Pearls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0070C0"/>
                </a:solidFill>
              </a:rPr>
              <a:t>2nd </a:t>
            </a:r>
            <a:r>
              <a:rPr lang="en-US" altLang="zh-CN" sz="2000" dirty="0" err="1">
                <a:solidFill>
                  <a:srgbClr val="0070C0"/>
                </a:solidFill>
              </a:rPr>
              <a:t>ed</a:t>
            </a: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/>
              <a:t>by Jon Bentley</a:t>
            </a:r>
            <a:endParaRPr lang="en-US" altLang="zh-CN" sz="1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Algorithm Tuning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0"/>
          <a:stretch/>
        </p:blipFill>
        <p:spPr>
          <a:xfrm>
            <a:off x="5335549" y="4368368"/>
            <a:ext cx="1793470" cy="2317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95" y="4365104"/>
            <a:ext cx="1833325" cy="232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864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Asymptotic Notations 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（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渐近记号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</a:rPr>
              <a:t>Big-Oh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</a:rPr>
              <a:t>Big-Omega 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</a:rPr>
              <a:t>Big-Theta 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</a:rPr>
              <a:t>Algorithm Design and Algorithm Turing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Solving Recurrences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Recursion-tree Method </a:t>
            </a:r>
            <a:r>
              <a:rPr lang="zh-CN" altLang="en-US" sz="2800" dirty="0">
                <a:solidFill>
                  <a:srgbClr val="FF0000"/>
                </a:solidFill>
              </a:rPr>
              <a:t>（递归树法）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/>
              <a:t>Substitution Method </a:t>
            </a:r>
            <a:r>
              <a:rPr lang="zh-CN" altLang="en-US" sz="2800" dirty="0"/>
              <a:t>（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代入法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替代法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/>
              <a:t>Master Method and Master Theorem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主方法</a:t>
            </a:r>
            <a:r>
              <a:rPr lang="en-US" altLang="zh-CN" sz="2800" dirty="0"/>
              <a:t>)</a:t>
            </a:r>
            <a:endParaRPr lang="en-US" altLang="zh-CN" sz="32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Outline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7163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A recursion tree models the costs (time) of a recursive execution of an algorithm.</a:t>
            </a:r>
            <a:endParaRPr lang="en-US" altLang="zh-CN" sz="1600" dirty="0"/>
          </a:p>
          <a:p>
            <a:pPr lvl="1" eaLnBrk="1" hangingPunct="1"/>
            <a:r>
              <a:rPr lang="en-US" altLang="zh-CN" sz="2000" dirty="0"/>
              <a:t>Each node represents the cost of a single </a:t>
            </a:r>
            <a:r>
              <a:rPr lang="en-US" altLang="zh-CN" sz="2000" dirty="0" err="1"/>
              <a:t>subproblem</a:t>
            </a:r>
            <a:r>
              <a:rPr lang="en-US" altLang="zh-CN" sz="2000" dirty="0"/>
              <a:t>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Solving recurrences: Recursion-tree method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11" y="2202218"/>
            <a:ext cx="7039957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311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Recursion-tree method: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980728"/>
            <a:ext cx="5096586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96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Recursion-tree method: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53" y="980728"/>
            <a:ext cx="5172797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63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Big-Oh: More Examples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1+4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14391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Recursion-tree method: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4"/>
          <a:stretch/>
        </p:blipFill>
        <p:spPr>
          <a:xfrm>
            <a:off x="1475656" y="980728"/>
            <a:ext cx="5315692" cy="313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542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Recursion-tree method: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7"/>
          <a:stretch/>
        </p:blipFill>
        <p:spPr>
          <a:xfrm>
            <a:off x="899592" y="1052736"/>
            <a:ext cx="7011378" cy="385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130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Recursion-tree method: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"/>
          <a:stretch/>
        </p:blipFill>
        <p:spPr>
          <a:xfrm>
            <a:off x="187995" y="980728"/>
            <a:ext cx="8468907" cy="520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056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Recursion-tree method: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62" y="853781"/>
            <a:ext cx="8783276" cy="5715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AutoShape 30"/>
              <p:cNvSpPr>
                <a:spLocks noChangeArrowheads="1"/>
              </p:cNvSpPr>
              <p:nvPr/>
            </p:nvSpPr>
            <p:spPr bwMode="auto">
              <a:xfrm>
                <a:off x="782490" y="6093296"/>
                <a:ext cx="3141438" cy="648072"/>
              </a:xfrm>
              <a:prstGeom prst="wedgeRoundRectCallout">
                <a:avLst>
                  <a:gd name="adj1" fmla="val 34427"/>
                  <a:gd name="adj2" fmla="val -70028"/>
                  <a:gd name="adj3" fmla="val 16667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just" eaLnBrk="1" hangingPunct="1"/>
                <a:r>
                  <a:rPr lang="zh-CN" altLang="en-US" sz="2000" b="0" dirty="0">
                    <a:solidFill>
                      <a:schemeClr val="bg1"/>
                    </a:solidFill>
                  </a:rPr>
                  <a:t>对数</a:t>
                </a:r>
                <a14:m>
                  <m:oMath xmlns:m="http://schemas.openxmlformats.org/officeDocument/2006/math">
                    <m:r>
                      <a:rPr lang="zh-CN" alt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技巧</m:t>
                    </m:r>
                    <m:r>
                      <a:rPr lang="zh-CN" alt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：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func>
                          <m:funcPr>
                            <m:ctrlPr>
                              <a:rPr lang="en-US" altLang="zh-CN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0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 b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0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sup>
                    </m:sSup>
                    <m:r>
                      <a:rPr lang="en-US" altLang="zh-CN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zh-CN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0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 b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0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func>
                      </m:sup>
                    </m:sSup>
                  </m:oMath>
                </a14:m>
                <a:r>
                  <a:rPr lang="zh-CN" altLang="en-US" sz="20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</a:t>
                </a:r>
                <a:r>
                  <a:rPr lang="en-US" altLang="zh-CN" sz="20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func>
                          <m:funcPr>
                            <m:ctrlPr>
                              <a:rPr lang="en-US" altLang="zh-CN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0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 b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sup>
                    </m:sSup>
                    <m:r>
                      <a:rPr lang="en-US" altLang="zh-CN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zh-CN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0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 b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func>
                      </m:sup>
                    </m:sSup>
                  </m:oMath>
                </a14:m>
                <a:endParaRPr lang="en-US" altLang="zh-TW" sz="2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AutoShap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2490" y="6093296"/>
                <a:ext cx="3141438" cy="648072"/>
              </a:xfrm>
              <a:prstGeom prst="wedgeRoundRectCallout">
                <a:avLst>
                  <a:gd name="adj1" fmla="val 34427"/>
                  <a:gd name="adj2" fmla="val -70028"/>
                  <a:gd name="adj3" fmla="val 16667"/>
                </a:avLst>
              </a:prstGeom>
              <a:blipFill>
                <a:blip r:embed="rId3"/>
                <a:stretch>
                  <a:fillRect l="-969" r="-9109" b="-3125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309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Recursion-tree method: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69"/>
          <a:stretch/>
        </p:blipFill>
        <p:spPr>
          <a:xfrm>
            <a:off x="1275890" y="876269"/>
            <a:ext cx="6592220" cy="3056787"/>
          </a:xfrm>
          <a:prstGeom prst="rect">
            <a:avLst/>
          </a:prstGeom>
        </p:spPr>
      </p:pic>
      <p:sp>
        <p:nvSpPr>
          <p:cNvPr id="6" name="AutoShape 30"/>
          <p:cNvSpPr>
            <a:spLocks noChangeArrowheads="1"/>
          </p:cNvSpPr>
          <p:nvPr/>
        </p:nvSpPr>
        <p:spPr bwMode="auto">
          <a:xfrm>
            <a:off x="4499992" y="4221089"/>
            <a:ext cx="3365344" cy="504056"/>
          </a:xfrm>
          <a:prstGeom prst="wedgeRoundRectCallout">
            <a:avLst>
              <a:gd name="adj1" fmla="val 3788"/>
              <a:gd name="adj2" fmla="val -141013"/>
              <a:gd name="adj3" fmla="val 16667"/>
            </a:avLst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/>
          <a:p>
            <a:pPr algn="just" eaLnBrk="1" hangingPunct="1"/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几何级数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又称为等比级数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en-US" altLang="zh-TW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054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r>
              <a:rPr lang="en-US" altLang="zh-CN" sz="2400" dirty="0"/>
              <a:t>Since T(n) = 3T(n/4) + 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, it follows that T(n) ≥ n</a:t>
            </a:r>
            <a:r>
              <a:rPr lang="en-US" altLang="zh-CN" sz="2400" baseline="30000" dirty="0"/>
              <a:t>2</a:t>
            </a:r>
            <a:endParaRPr lang="en-US" altLang="zh-CN" sz="1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Recursion-tree method: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69"/>
          <a:stretch/>
        </p:blipFill>
        <p:spPr>
          <a:xfrm>
            <a:off x="1275890" y="876269"/>
            <a:ext cx="6592220" cy="305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111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r>
              <a:rPr lang="en-US" altLang="zh-CN" sz="2400" dirty="0"/>
              <a:t>Since T(n) = 3T(n/4) + 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, it follows that T(n) ≥ n</a:t>
            </a:r>
            <a:r>
              <a:rPr lang="en-US" altLang="zh-CN" sz="2400" baseline="30000" dirty="0"/>
              <a:t>2</a:t>
            </a:r>
          </a:p>
          <a:p>
            <a:pPr eaLnBrk="1" hangingPunct="1"/>
            <a:r>
              <a:rPr lang="en-US" altLang="zh-CN" sz="2400" dirty="0"/>
              <a:t>So, T(n)=</a:t>
            </a:r>
            <a:r>
              <a:rPr lang="pt-BR" altLang="zh-CN" sz="2400" dirty="0"/>
              <a:t> Ω(n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).</a:t>
            </a:r>
            <a:endParaRPr lang="en-US" altLang="zh-CN" sz="2400" dirty="0"/>
          </a:p>
          <a:p>
            <a:pPr eaLnBrk="1" hangingPunct="1"/>
            <a:r>
              <a:rPr lang="en-US" altLang="zh-CN" sz="2400" dirty="0"/>
              <a:t>Thus, T(n) = </a:t>
            </a:r>
            <a:r>
              <a:rPr lang="el-GR" altLang="zh-CN" sz="2400" dirty="0"/>
              <a:t>Θ(</a:t>
            </a:r>
            <a:r>
              <a:rPr lang="en-US" altLang="zh-CN" sz="2400" dirty="0"/>
              <a:t>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Recursion-tree method: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69"/>
          <a:stretch/>
        </p:blipFill>
        <p:spPr>
          <a:xfrm>
            <a:off x="1275890" y="876269"/>
            <a:ext cx="6592220" cy="305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260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Asymptotic Notations 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（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渐近记号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</a:rPr>
              <a:t>Big-Oh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</a:rPr>
              <a:t>Big-Omega 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</a:rPr>
              <a:t>Big-Theta 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</a:rPr>
              <a:t>Algorithm Design and Algorithm Turing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Solving Recurrences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</a:rPr>
              <a:t>Recursion-tree Method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（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递归树法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2800" dirty="0">
              <a:solidFill>
                <a:schemeClr val="bg1">
                  <a:lumMod val="75000"/>
                </a:schemeClr>
              </a:solidFill>
            </a:endParaRP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Substitution Method </a:t>
            </a:r>
            <a:r>
              <a:rPr lang="zh-CN" altLang="en-US" sz="2800" dirty="0">
                <a:solidFill>
                  <a:srgbClr val="FF0000"/>
                </a:solidFill>
              </a:rPr>
              <a:t>（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代入法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替代法</a:t>
            </a:r>
            <a:r>
              <a:rPr lang="zh-CN" altLang="en-US" sz="2800" dirty="0">
                <a:solidFill>
                  <a:srgbClr val="FF0000"/>
                </a:solidFill>
              </a:rPr>
              <a:t>）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lvl="1" eaLnBrk="1" hangingPunct="1">
              <a:spcBef>
                <a:spcPts val="1000"/>
              </a:spcBef>
            </a:pPr>
            <a:r>
              <a:rPr lang="en-US" altLang="zh-CN" sz="2800" dirty="0"/>
              <a:t>Master Method and Master Theorem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主方法</a:t>
            </a:r>
            <a:r>
              <a:rPr lang="en-US" altLang="zh-CN" sz="2800" dirty="0"/>
              <a:t>)</a:t>
            </a:r>
            <a:endParaRPr lang="en-US" altLang="zh-CN" sz="32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Outline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822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Substitution method: Example 1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"/>
          <a:stretch/>
        </p:blipFill>
        <p:spPr>
          <a:xfrm>
            <a:off x="251521" y="908721"/>
            <a:ext cx="8784530" cy="582154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251521" y="2492895"/>
            <a:ext cx="8784529" cy="42373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05379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Substitution method: Example 1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"/>
          <a:stretch/>
        </p:blipFill>
        <p:spPr>
          <a:xfrm>
            <a:off x="251521" y="908721"/>
            <a:ext cx="8784530" cy="582154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539552" y="3429000"/>
            <a:ext cx="7416824" cy="2808312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070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Big-Oh: More Examples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1+4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00144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Substitution method: Example 1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"/>
          <a:stretch/>
        </p:blipFill>
        <p:spPr>
          <a:xfrm>
            <a:off x="251521" y="908721"/>
            <a:ext cx="8784530" cy="582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340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Substitution method: Example 2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95" y="908720"/>
            <a:ext cx="6516009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31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Substitution method: Example 2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95" y="908720"/>
            <a:ext cx="6516009" cy="971686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018273"/>
            <a:ext cx="6468378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417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Substitution method: Example 2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980728"/>
            <a:ext cx="6630325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466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Substitution method: Example 2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2" y="1134839"/>
            <a:ext cx="689706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520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Substitution method: Example 2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2"/>
            <a:ext cx="7887801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245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Substitution method: Example 2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88" y="1124744"/>
            <a:ext cx="856417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762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Substitution method: Example 2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96147"/>
            <a:ext cx="8590426" cy="58263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4814" y="2348880"/>
            <a:ext cx="8765124" cy="4509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46216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Substitution method: Example 2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96147"/>
            <a:ext cx="8590426" cy="58263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683568" y="3140968"/>
            <a:ext cx="7488832" cy="3312368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0681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Substitution method: Example 2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96147"/>
            <a:ext cx="8590426" cy="582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746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UCLA">
  <a:themeElements>
    <a:clrScheme name="UCLA 12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FFFFFF"/>
      </a:accent1>
      <a:accent2>
        <a:srgbClr val="6699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5C8A8A"/>
      </a:accent6>
      <a:hlink>
        <a:srgbClr val="7E9CE8"/>
      </a:hlink>
      <a:folHlink>
        <a:srgbClr val="D8D8EC"/>
      </a:folHlink>
    </a:clrScheme>
    <a:fontScheme name="UCL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>
            <a:alpha val="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Arial Unicode MS" pitchFamily="50" charset="-127"/>
            <a:cs typeface="Arial Unicode MS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>
            <a:alpha val="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Arial Unicode MS" pitchFamily="50" charset="-127"/>
            <a:cs typeface="Arial Unicode MS" pitchFamily="50" charset="-127"/>
          </a:defRPr>
        </a:defPPr>
      </a:lstStyle>
    </a:lnDef>
  </a:objectDefaults>
  <a:extraClrSchemeLst>
    <a:extraClrScheme>
      <a:clrScheme name="UCLA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1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173683"/>
        </a:hlink>
        <a:folHlink>
          <a:srgbClr val="354B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2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FFFFFF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bsn05</Template>
  <TotalTime>72476</TotalTime>
  <Words>3326</Words>
  <Application>Microsoft Office PowerPoint</Application>
  <PresentationFormat>全屏显示(4:3)</PresentationFormat>
  <Paragraphs>707</Paragraphs>
  <Slides>120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120</vt:i4>
      </vt:variant>
    </vt:vector>
  </HeadingPairs>
  <TitlesOfParts>
    <vt:vector size="129" baseType="lpstr">
      <vt:lpstr>Gulim</vt:lpstr>
      <vt:lpstr>等线</vt:lpstr>
      <vt:lpstr>等线 Light</vt:lpstr>
      <vt:lpstr>黑体</vt:lpstr>
      <vt:lpstr>Arial</vt:lpstr>
      <vt:lpstr>Cambria Math</vt:lpstr>
      <vt:lpstr>Wingdings</vt:lpstr>
      <vt:lpstr>UCLA</vt:lpstr>
      <vt:lpstr>自定义设计方案</vt:lpstr>
      <vt:lpstr>PowerPoint 演示文稿</vt:lpstr>
      <vt:lpstr>Outline</vt:lpstr>
      <vt:lpstr>Outline</vt:lpstr>
      <vt:lpstr>Big-Oh</vt:lpstr>
      <vt:lpstr>Big-Oh: Example</vt:lpstr>
      <vt:lpstr>Big-Oh: Example</vt:lpstr>
      <vt:lpstr>Big-Oh: More Examples</vt:lpstr>
      <vt:lpstr>Big-Oh: More Examples</vt:lpstr>
      <vt:lpstr>Big-Oh: More Examples</vt:lpstr>
      <vt:lpstr>Big-Oh: More Examples</vt:lpstr>
      <vt:lpstr>Big-Oh: More Examples</vt:lpstr>
      <vt:lpstr>Big-Oh: More Examples</vt:lpstr>
      <vt:lpstr>Big-Oh: More Examples</vt:lpstr>
      <vt:lpstr>Big-Oh: More Examples</vt:lpstr>
      <vt:lpstr>Big-Oh: More Examples</vt:lpstr>
      <vt:lpstr>Big-Oh: More Examples</vt:lpstr>
      <vt:lpstr>Big-Oh: More Examples</vt:lpstr>
      <vt:lpstr>Big-Oh: More Examples</vt:lpstr>
      <vt:lpstr>Big-Oh: More Examples</vt:lpstr>
      <vt:lpstr>Big-Oh: More Examples</vt:lpstr>
      <vt:lpstr>Big-Oh: More Examples</vt:lpstr>
      <vt:lpstr>Big-Oh: More Examples</vt:lpstr>
      <vt:lpstr>Big-Oh: More Examples</vt:lpstr>
      <vt:lpstr>Big-Oh: More Examples</vt:lpstr>
      <vt:lpstr>Big-Oh: More Examples</vt:lpstr>
      <vt:lpstr>Big-Oh: More Examples</vt:lpstr>
      <vt:lpstr>Big-Oh: More Examples</vt:lpstr>
      <vt:lpstr>Big-Oh: More Examples</vt:lpstr>
      <vt:lpstr>Big-Oh: More Examples</vt:lpstr>
      <vt:lpstr>Big-Oh: Examples of Complexity Analysis</vt:lpstr>
      <vt:lpstr>Big-Oh: Examples of Complexity Analysis</vt:lpstr>
      <vt:lpstr>Big-Oh: Examples of Complexity Analysis</vt:lpstr>
      <vt:lpstr>Big-Oh: Examples of Complexity Analysis</vt:lpstr>
      <vt:lpstr>Big-Oh: Examples of Complexity Analysis</vt:lpstr>
      <vt:lpstr>Big-Oh: Examples of Complexity Analysis</vt:lpstr>
      <vt:lpstr>Big-Oh: Examples of Complexity Analysis</vt:lpstr>
      <vt:lpstr>Big-Oh: Examples of Complexity Analysis</vt:lpstr>
      <vt:lpstr>Big-Oh: Examples of Complexity Analysis</vt:lpstr>
      <vt:lpstr>Big-Oh: Examples of Complexity Analysis</vt:lpstr>
      <vt:lpstr>Outline</vt:lpstr>
      <vt:lpstr>Big-Omega</vt:lpstr>
      <vt:lpstr>Big-Omega</vt:lpstr>
      <vt:lpstr>Big-Omega</vt:lpstr>
      <vt:lpstr>Big-Omega</vt:lpstr>
      <vt:lpstr>Big-Omega</vt:lpstr>
      <vt:lpstr>Big-Omega</vt:lpstr>
      <vt:lpstr>Big-Omega: Harmonic Series</vt:lpstr>
      <vt:lpstr>Big-Omega: Harmonic Series</vt:lpstr>
      <vt:lpstr>Big-Omega: Harmonic Series</vt:lpstr>
      <vt:lpstr>Big-Omega: Harmonic Series</vt:lpstr>
      <vt:lpstr>Big-Omega: Harmonic Series</vt:lpstr>
      <vt:lpstr>Big-Omega: Harmonic Series</vt:lpstr>
      <vt:lpstr>Big-Omega: Harmonic Series</vt:lpstr>
      <vt:lpstr>Outline</vt:lpstr>
      <vt:lpstr>Big-Theta</vt:lpstr>
      <vt:lpstr>Big-Theta</vt:lpstr>
      <vt:lpstr>Big-Theta</vt:lpstr>
      <vt:lpstr>Asymptotic Notations</vt:lpstr>
      <vt:lpstr>Examples</vt:lpstr>
      <vt:lpstr>Examples</vt:lpstr>
      <vt:lpstr>Examples</vt:lpstr>
      <vt:lpstr>Examples</vt:lpstr>
      <vt:lpstr>Solutions</vt:lpstr>
      <vt:lpstr>Solutions</vt:lpstr>
      <vt:lpstr>Solutions</vt:lpstr>
      <vt:lpstr>Solutions</vt:lpstr>
      <vt:lpstr>Solutions</vt:lpstr>
      <vt:lpstr>Solutions</vt:lpstr>
      <vt:lpstr>Solutions</vt:lpstr>
      <vt:lpstr>Solutions</vt:lpstr>
      <vt:lpstr>An interesting fact about logarithm</vt:lpstr>
      <vt:lpstr>An interesting fact about logarithm</vt:lpstr>
      <vt:lpstr>Outline</vt:lpstr>
      <vt:lpstr>Some Thoughts on Algorithm Design</vt:lpstr>
      <vt:lpstr>Algorithm Tuning</vt:lpstr>
      <vt:lpstr>Outline</vt:lpstr>
      <vt:lpstr>Solving recurrences: Recursion-tree method</vt:lpstr>
      <vt:lpstr>Recursion-tree method: Example</vt:lpstr>
      <vt:lpstr>Recursion-tree method: Example</vt:lpstr>
      <vt:lpstr>Recursion-tree method: Example</vt:lpstr>
      <vt:lpstr>Recursion-tree method: Example</vt:lpstr>
      <vt:lpstr>Recursion-tree method: Example</vt:lpstr>
      <vt:lpstr>Recursion-tree method: Example</vt:lpstr>
      <vt:lpstr>Recursion-tree method: Example</vt:lpstr>
      <vt:lpstr>Recursion-tree method: Example</vt:lpstr>
      <vt:lpstr>Recursion-tree method: Example</vt:lpstr>
      <vt:lpstr>Outline</vt:lpstr>
      <vt:lpstr>Substitution method: Example 1</vt:lpstr>
      <vt:lpstr>Substitution method: Example 1</vt:lpstr>
      <vt:lpstr>Substitution method: Example 1</vt:lpstr>
      <vt:lpstr>Substitution method: Example 2</vt:lpstr>
      <vt:lpstr>Substitution method: Example 2</vt:lpstr>
      <vt:lpstr>Substitution method: Example 2</vt:lpstr>
      <vt:lpstr>Substitution method: Example 2</vt:lpstr>
      <vt:lpstr>Substitution method: Example 2</vt:lpstr>
      <vt:lpstr>Substitution method: Example 2</vt:lpstr>
      <vt:lpstr>Substitution method: Example 2</vt:lpstr>
      <vt:lpstr>Substitution method: Example 2</vt:lpstr>
      <vt:lpstr>Substitution method: Example 2</vt:lpstr>
      <vt:lpstr>Outline</vt:lpstr>
      <vt:lpstr>Master Theorem</vt:lpstr>
      <vt:lpstr>Proof of the Master Theorem</vt:lpstr>
      <vt:lpstr>Proof of the Master Theorem</vt:lpstr>
      <vt:lpstr>Proof of the Master Theorem</vt:lpstr>
      <vt:lpstr>Proof of the Master theorem</vt:lpstr>
      <vt:lpstr>Proof of the Master theorem</vt:lpstr>
      <vt:lpstr>Proof of the Master theorem</vt:lpstr>
      <vt:lpstr>Proof of the Master theorem</vt:lpstr>
      <vt:lpstr>Proof of the Master theorem</vt:lpstr>
      <vt:lpstr>Proof of the Master theorem</vt:lpstr>
      <vt:lpstr>Master theorem: Example</vt:lpstr>
      <vt:lpstr>Master theorem: Example</vt:lpstr>
      <vt:lpstr>Master theorem: Example</vt:lpstr>
      <vt:lpstr>Master theorem: Example</vt:lpstr>
      <vt:lpstr>Master theorem: Example</vt:lpstr>
      <vt:lpstr>Master theorem: Example</vt:lpstr>
      <vt:lpstr>Master theorem: Example</vt:lpstr>
      <vt:lpstr>Master theorem: Example</vt:lpstr>
      <vt:lpstr>Master theorem: Example</vt:lpstr>
      <vt:lpstr>PowerPoint 演示文稿</vt:lpstr>
    </vt:vector>
  </TitlesOfParts>
  <Company>Penn State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</dc:title>
  <dc:creator>Dongwon Lee</dc:creator>
  <cp:lastModifiedBy> </cp:lastModifiedBy>
  <cp:revision>3742</cp:revision>
  <cp:lastPrinted>2014-10-07T03:42:34Z</cp:lastPrinted>
  <dcterms:created xsi:type="dcterms:W3CDTF">2010-05-27T13:38:31Z</dcterms:created>
  <dcterms:modified xsi:type="dcterms:W3CDTF">2019-09-06T07:45:22Z</dcterms:modified>
</cp:coreProperties>
</file>